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08" r:id="rId1"/>
    <p:sldMasterId id="2147484192" r:id="rId2"/>
    <p:sldMasterId id="2147484204" r:id="rId3"/>
  </p:sldMasterIdLst>
  <p:notesMasterIdLst>
    <p:notesMasterId r:id="rId38"/>
  </p:notesMasterIdLst>
  <p:handoutMasterIdLst>
    <p:handoutMasterId r:id="rId39"/>
  </p:handoutMasterIdLst>
  <p:sldIdLst>
    <p:sldId id="260" r:id="rId4"/>
    <p:sldId id="289" r:id="rId5"/>
    <p:sldId id="381" r:id="rId6"/>
    <p:sldId id="384" r:id="rId7"/>
    <p:sldId id="385" r:id="rId8"/>
    <p:sldId id="387" r:id="rId9"/>
    <p:sldId id="386" r:id="rId10"/>
    <p:sldId id="388" r:id="rId11"/>
    <p:sldId id="389" r:id="rId12"/>
    <p:sldId id="390" r:id="rId13"/>
    <p:sldId id="392" r:id="rId14"/>
    <p:sldId id="411" r:id="rId15"/>
    <p:sldId id="394" r:id="rId16"/>
    <p:sldId id="396" r:id="rId17"/>
    <p:sldId id="395" r:id="rId18"/>
    <p:sldId id="398" r:id="rId19"/>
    <p:sldId id="400" r:id="rId20"/>
    <p:sldId id="414" r:id="rId21"/>
    <p:sldId id="416" r:id="rId22"/>
    <p:sldId id="424" r:id="rId23"/>
    <p:sldId id="426" r:id="rId24"/>
    <p:sldId id="420" r:id="rId25"/>
    <p:sldId id="351" r:id="rId26"/>
    <p:sldId id="425" r:id="rId27"/>
    <p:sldId id="427" r:id="rId28"/>
    <p:sldId id="428" r:id="rId29"/>
    <p:sldId id="410" r:id="rId30"/>
    <p:sldId id="433" r:id="rId31"/>
    <p:sldId id="422" r:id="rId32"/>
    <p:sldId id="429" r:id="rId33"/>
    <p:sldId id="430" r:id="rId34"/>
    <p:sldId id="431" r:id="rId35"/>
    <p:sldId id="432" r:id="rId36"/>
    <p:sldId id="345" r:id="rId37"/>
  </p:sldIdLst>
  <p:sldSz cx="9144000" cy="6858000" type="screen4x3"/>
  <p:notesSz cx="6797675" cy="9928225"/>
  <p:custDataLst>
    <p:tags r:id="rId4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5944"/>
    <a:srgbClr val="005392"/>
    <a:srgbClr val="E11546"/>
    <a:srgbClr val="FFFF99"/>
    <a:srgbClr val="E9B68B"/>
    <a:srgbClr val="FFCDCD"/>
    <a:srgbClr val="FEBAB8"/>
    <a:srgbClr val="00823B"/>
    <a:srgbClr val="DA853E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48" autoAdjust="0"/>
    <p:restoredTop sz="90743" autoAdjust="0"/>
  </p:normalViewPr>
  <p:slideViewPr>
    <p:cSldViewPr>
      <p:cViewPr>
        <p:scale>
          <a:sx n="70" d="100"/>
          <a:sy n="70" d="100"/>
        </p:scale>
        <p:origin x="-1794" y="-3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-2814" y="-108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tags" Target="tags/tag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общие показатели 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251</c:v>
                </c:pt>
                <c:pt idx="1">
                  <c:v>184</c:v>
                </c:pt>
                <c:pt idx="2">
                  <c:v>301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общеобразовательные организации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160</c:v>
                </c:pt>
                <c:pt idx="1">
                  <c:v>75</c:v>
                </c:pt>
                <c:pt idx="2">
                  <c:v>130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дошкольные образовательные организации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61</c:v>
                </c:pt>
                <c:pt idx="1">
                  <c:v>66</c:v>
                </c:pt>
                <c:pt idx="2">
                  <c:v>145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организации дополнительного образования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37</c:v>
                </c:pt>
                <c:pt idx="1">
                  <c:v>43</c:v>
                </c:pt>
                <c:pt idx="2">
                  <c:v>26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69640960"/>
        <c:axId val="69642496"/>
      </c:barChart>
      <c:catAx>
        <c:axId val="69640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69642496"/>
        <c:crosses val="autoZero"/>
        <c:auto val="1"/>
        <c:lblAlgn val="ctr"/>
        <c:lblOffset val="100"/>
        <c:noMultiLvlLbl val="0"/>
      </c:catAx>
      <c:valAx>
        <c:axId val="696424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69640960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9562E4-EC58-48F2-B9AD-979A94F79763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07D1F13-0E88-4DAA-98A8-0068C68EE4C7}">
      <dgm:prSet phldrT="[Текст]" custT="1"/>
      <dgm:spPr/>
      <dgm:t>
        <a:bodyPr/>
        <a:lstStyle/>
        <a:p>
          <a:r>
            <a:rPr lang="ru-RU" sz="3000" dirty="0" smtClean="0"/>
            <a:t>52 135, 8 тыс. руб.</a:t>
          </a:r>
          <a:endParaRPr lang="ru-RU" sz="3000" dirty="0"/>
        </a:p>
      </dgm:t>
    </dgm:pt>
    <dgm:pt modelId="{3C4AB975-290D-4A1A-BE05-121FA1B6267D}" type="parTrans" cxnId="{A530245B-538F-428D-AA18-D8D20E1A519A}">
      <dgm:prSet/>
      <dgm:spPr/>
      <dgm:t>
        <a:bodyPr/>
        <a:lstStyle/>
        <a:p>
          <a:endParaRPr lang="ru-RU"/>
        </a:p>
      </dgm:t>
    </dgm:pt>
    <dgm:pt modelId="{52C586FB-76FC-4DCB-9221-4AF47ADDEF20}" type="sibTrans" cxnId="{A530245B-538F-428D-AA18-D8D20E1A519A}">
      <dgm:prSet/>
      <dgm:spPr/>
      <dgm:t>
        <a:bodyPr/>
        <a:lstStyle/>
        <a:p>
          <a:endParaRPr lang="ru-RU"/>
        </a:p>
      </dgm:t>
    </dgm:pt>
    <dgm:pt modelId="{828B2A4F-A21C-46CD-9071-3D2A384085E8}">
      <dgm:prSet phldrT="[Текст]" custT="1"/>
      <dgm:spPr/>
      <dgm:t>
        <a:bodyPr/>
        <a:lstStyle/>
        <a:p>
          <a:r>
            <a:rPr lang="ru-RU" sz="3000" dirty="0" smtClean="0"/>
            <a:t>47 525,2 тыс. руб.</a:t>
          </a:r>
          <a:endParaRPr lang="ru-RU" sz="3000" dirty="0"/>
        </a:p>
      </dgm:t>
    </dgm:pt>
    <dgm:pt modelId="{4B83E688-3325-4957-89C6-D6D1529BF54C}" type="parTrans" cxnId="{7273A46E-8225-45A6-9D48-57EFAD044C7A}">
      <dgm:prSet/>
      <dgm:spPr/>
      <dgm:t>
        <a:bodyPr/>
        <a:lstStyle/>
        <a:p>
          <a:endParaRPr lang="ru-RU"/>
        </a:p>
      </dgm:t>
    </dgm:pt>
    <dgm:pt modelId="{ABC64429-67FC-4B80-A21B-9EBC63C20228}" type="sibTrans" cxnId="{7273A46E-8225-45A6-9D48-57EFAD044C7A}">
      <dgm:prSet/>
      <dgm:spPr/>
      <dgm:t>
        <a:bodyPr/>
        <a:lstStyle/>
        <a:p>
          <a:endParaRPr lang="ru-RU"/>
        </a:p>
      </dgm:t>
    </dgm:pt>
    <dgm:pt modelId="{F0205E22-FCBB-43F5-879B-8FD4FC4C98A3}">
      <dgm:prSet phldrT="[Текст]" custT="1"/>
      <dgm:spPr/>
      <dgm:t>
        <a:bodyPr/>
        <a:lstStyle/>
        <a:p>
          <a:r>
            <a:rPr lang="ru-RU" sz="3000" dirty="0" smtClean="0"/>
            <a:t>36 808,6 тыс. руб.</a:t>
          </a:r>
          <a:endParaRPr lang="ru-RU" sz="3000" dirty="0"/>
        </a:p>
      </dgm:t>
    </dgm:pt>
    <dgm:pt modelId="{3FD253F2-FDFB-4B0D-82BF-E4B7878F7AEF}" type="parTrans" cxnId="{ACBF8C5A-3254-469F-B776-B7FC31EA1954}">
      <dgm:prSet/>
      <dgm:spPr/>
      <dgm:t>
        <a:bodyPr/>
        <a:lstStyle/>
        <a:p>
          <a:endParaRPr lang="ru-RU"/>
        </a:p>
      </dgm:t>
    </dgm:pt>
    <dgm:pt modelId="{FAD512A0-667A-4E72-90DC-971BDAA48D35}" type="sibTrans" cxnId="{ACBF8C5A-3254-469F-B776-B7FC31EA1954}">
      <dgm:prSet/>
      <dgm:spPr/>
      <dgm:t>
        <a:bodyPr/>
        <a:lstStyle/>
        <a:p>
          <a:endParaRPr lang="ru-RU"/>
        </a:p>
      </dgm:t>
    </dgm:pt>
    <dgm:pt modelId="{17BBB58A-5E3A-4D6D-8112-3A3E6415D2D4}" type="pres">
      <dgm:prSet presAssocID="{0F9562E4-EC58-48F2-B9AD-979A94F79763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15E7D68-A202-4524-A551-276EAE7B4BF6}" type="pres">
      <dgm:prSet presAssocID="{007D1F13-0E88-4DAA-98A8-0068C68EE4C7}" presName="composite" presStyleCnt="0"/>
      <dgm:spPr/>
    </dgm:pt>
    <dgm:pt modelId="{83D11B5B-7479-4BCB-BFC8-8A12FA83166F}" type="pres">
      <dgm:prSet presAssocID="{007D1F13-0E88-4DAA-98A8-0068C68EE4C7}" presName="LShape" presStyleLbl="alignNode1" presStyleIdx="0" presStyleCnt="5" custLinFactNeighborX="27378" custLinFactNeighborY="84632"/>
      <dgm:spPr/>
    </dgm:pt>
    <dgm:pt modelId="{56BB104C-CF3D-4952-AA59-E16438D58ABF}" type="pres">
      <dgm:prSet presAssocID="{007D1F13-0E88-4DAA-98A8-0068C68EE4C7}" presName="ParentText" presStyleLbl="revTx" presStyleIdx="0" presStyleCnt="3" custScaleX="111689" custScaleY="49333" custLinFactNeighborX="34757" custLinFactNeighborY="403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201C75-AC55-4542-A603-B98187612ED3}" type="pres">
      <dgm:prSet presAssocID="{007D1F13-0E88-4DAA-98A8-0068C68EE4C7}" presName="Triangle" presStyleLbl="alignNode1" presStyleIdx="1" presStyleCnt="5" custScaleX="615910" custScaleY="211614" custLinFactY="100000" custLinFactNeighborX="-63734" custLinFactNeighborY="165572"/>
      <dgm:spPr/>
    </dgm:pt>
    <dgm:pt modelId="{70A8646A-447E-4CF4-AD13-51D291265D69}" type="pres">
      <dgm:prSet presAssocID="{52C586FB-76FC-4DCB-9221-4AF47ADDEF20}" presName="sibTrans" presStyleCnt="0"/>
      <dgm:spPr/>
    </dgm:pt>
    <dgm:pt modelId="{AC941F7C-B4B4-45F0-8336-07422E0649EE}" type="pres">
      <dgm:prSet presAssocID="{52C586FB-76FC-4DCB-9221-4AF47ADDEF20}" presName="space" presStyleCnt="0"/>
      <dgm:spPr/>
    </dgm:pt>
    <dgm:pt modelId="{6F50A578-0572-4F57-9F26-1120D64BF961}" type="pres">
      <dgm:prSet presAssocID="{828B2A4F-A21C-46CD-9071-3D2A384085E8}" presName="composite" presStyleCnt="0"/>
      <dgm:spPr/>
    </dgm:pt>
    <dgm:pt modelId="{4039E5E7-7E83-4FCA-A58B-5C4B8DCE265B}" type="pres">
      <dgm:prSet presAssocID="{828B2A4F-A21C-46CD-9071-3D2A384085E8}" presName="LShape" presStyleLbl="alignNode1" presStyleIdx="2" presStyleCnt="5" custLinFactNeighborX="13020" custLinFactNeighborY="23460"/>
      <dgm:spPr/>
    </dgm:pt>
    <dgm:pt modelId="{988B4F86-718B-4590-9507-C860C7BAF546}" type="pres">
      <dgm:prSet presAssocID="{828B2A4F-A21C-46CD-9071-3D2A384085E8}" presName="ParentText" presStyleLbl="revTx" presStyleIdx="1" presStyleCnt="3" custScaleY="34316" custLinFactNeighborX="15885" custLinFactNeighborY="-1180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2FBA8E-1B56-41C6-88E0-CA3E42F8A417}" type="pres">
      <dgm:prSet presAssocID="{828B2A4F-A21C-46CD-9071-3D2A384085E8}" presName="Triangle" presStyleLbl="alignNode1" presStyleIdx="3" presStyleCnt="5" custScaleX="531092" custScaleY="248283" custLinFactX="-80779" custLinFactNeighborX="-100000" custLinFactNeighborY="7996"/>
      <dgm:spPr/>
      <dgm:t>
        <a:bodyPr/>
        <a:lstStyle/>
        <a:p>
          <a:endParaRPr lang="ru-RU"/>
        </a:p>
      </dgm:t>
    </dgm:pt>
    <dgm:pt modelId="{6FA083D3-0DF7-4F28-A548-DA3432E66D81}" type="pres">
      <dgm:prSet presAssocID="{ABC64429-67FC-4B80-A21B-9EBC63C20228}" presName="sibTrans" presStyleCnt="0"/>
      <dgm:spPr/>
    </dgm:pt>
    <dgm:pt modelId="{C3492924-4602-4863-9E63-23B99D7D59D3}" type="pres">
      <dgm:prSet presAssocID="{ABC64429-67FC-4B80-A21B-9EBC63C20228}" presName="space" presStyleCnt="0"/>
      <dgm:spPr/>
    </dgm:pt>
    <dgm:pt modelId="{497A07EE-9C3A-4815-AF19-918EFF83761A}" type="pres">
      <dgm:prSet presAssocID="{F0205E22-FCBB-43F5-879B-8FD4FC4C98A3}" presName="composite" presStyleCnt="0"/>
      <dgm:spPr/>
    </dgm:pt>
    <dgm:pt modelId="{2A816B5D-0576-4C80-AD22-A3A4AEC1952B}" type="pres">
      <dgm:prSet presAssocID="{F0205E22-FCBB-43F5-879B-8FD4FC4C98A3}" presName="LShape" presStyleLbl="alignNode1" presStyleIdx="4" presStyleCnt="5" custLinFactNeighborX="-7613" custLinFactNeighborY="-44201"/>
      <dgm:spPr/>
    </dgm:pt>
    <dgm:pt modelId="{5F009EA0-37FB-402F-B17F-7ABC79A4C7B2}" type="pres">
      <dgm:prSet presAssocID="{F0205E22-FCBB-43F5-879B-8FD4FC4C98A3}" presName="ParentText" presStyleLbl="revTx" presStyleIdx="2" presStyleCnt="3" custScaleY="11686" custLinFactNeighborX="-8991" custLinFactNeighborY="-7469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530245B-538F-428D-AA18-D8D20E1A519A}" srcId="{0F9562E4-EC58-48F2-B9AD-979A94F79763}" destId="{007D1F13-0E88-4DAA-98A8-0068C68EE4C7}" srcOrd="0" destOrd="0" parTransId="{3C4AB975-290D-4A1A-BE05-121FA1B6267D}" sibTransId="{52C586FB-76FC-4DCB-9221-4AF47ADDEF20}"/>
    <dgm:cxn modelId="{B3864D48-83B2-45FD-B037-87F73FCA03CC}" type="presOf" srcId="{F0205E22-FCBB-43F5-879B-8FD4FC4C98A3}" destId="{5F009EA0-37FB-402F-B17F-7ABC79A4C7B2}" srcOrd="0" destOrd="0" presId="urn:microsoft.com/office/officeart/2009/3/layout/StepUpProcess"/>
    <dgm:cxn modelId="{ACBF8C5A-3254-469F-B776-B7FC31EA1954}" srcId="{0F9562E4-EC58-48F2-B9AD-979A94F79763}" destId="{F0205E22-FCBB-43F5-879B-8FD4FC4C98A3}" srcOrd="2" destOrd="0" parTransId="{3FD253F2-FDFB-4B0D-82BF-E4B7878F7AEF}" sibTransId="{FAD512A0-667A-4E72-90DC-971BDAA48D35}"/>
    <dgm:cxn modelId="{7273A46E-8225-45A6-9D48-57EFAD044C7A}" srcId="{0F9562E4-EC58-48F2-B9AD-979A94F79763}" destId="{828B2A4F-A21C-46CD-9071-3D2A384085E8}" srcOrd="1" destOrd="0" parTransId="{4B83E688-3325-4957-89C6-D6D1529BF54C}" sibTransId="{ABC64429-67FC-4B80-A21B-9EBC63C20228}"/>
    <dgm:cxn modelId="{384368F4-E4B0-48A3-9DD0-D3B07691407D}" type="presOf" srcId="{828B2A4F-A21C-46CD-9071-3D2A384085E8}" destId="{988B4F86-718B-4590-9507-C860C7BAF546}" srcOrd="0" destOrd="0" presId="urn:microsoft.com/office/officeart/2009/3/layout/StepUpProcess"/>
    <dgm:cxn modelId="{C4C86E78-D76D-4BBD-9C36-46AE0B07FE74}" type="presOf" srcId="{0F9562E4-EC58-48F2-B9AD-979A94F79763}" destId="{17BBB58A-5E3A-4D6D-8112-3A3E6415D2D4}" srcOrd="0" destOrd="0" presId="urn:microsoft.com/office/officeart/2009/3/layout/StepUpProcess"/>
    <dgm:cxn modelId="{554627D8-A424-4AA0-9E74-F3E915DFC3D5}" type="presOf" srcId="{007D1F13-0E88-4DAA-98A8-0068C68EE4C7}" destId="{56BB104C-CF3D-4952-AA59-E16438D58ABF}" srcOrd="0" destOrd="0" presId="urn:microsoft.com/office/officeart/2009/3/layout/StepUpProcess"/>
    <dgm:cxn modelId="{A45855F4-FD4A-4902-AA98-ABDCFE5775C2}" type="presParOf" srcId="{17BBB58A-5E3A-4D6D-8112-3A3E6415D2D4}" destId="{D15E7D68-A202-4524-A551-276EAE7B4BF6}" srcOrd="0" destOrd="0" presId="urn:microsoft.com/office/officeart/2009/3/layout/StepUpProcess"/>
    <dgm:cxn modelId="{F328FDBC-CAA3-4393-8426-93F1633AFE00}" type="presParOf" srcId="{D15E7D68-A202-4524-A551-276EAE7B4BF6}" destId="{83D11B5B-7479-4BCB-BFC8-8A12FA83166F}" srcOrd="0" destOrd="0" presId="urn:microsoft.com/office/officeart/2009/3/layout/StepUpProcess"/>
    <dgm:cxn modelId="{D51FDE0F-4568-4B25-A34B-3890BC9BB83C}" type="presParOf" srcId="{D15E7D68-A202-4524-A551-276EAE7B4BF6}" destId="{56BB104C-CF3D-4952-AA59-E16438D58ABF}" srcOrd="1" destOrd="0" presId="urn:microsoft.com/office/officeart/2009/3/layout/StepUpProcess"/>
    <dgm:cxn modelId="{A1FE9CD0-E049-4AE3-8014-01BDB7321092}" type="presParOf" srcId="{D15E7D68-A202-4524-A551-276EAE7B4BF6}" destId="{7E201C75-AC55-4542-A603-B98187612ED3}" srcOrd="2" destOrd="0" presId="urn:microsoft.com/office/officeart/2009/3/layout/StepUpProcess"/>
    <dgm:cxn modelId="{B38048C1-22B4-48EF-961B-24AA8A95BD21}" type="presParOf" srcId="{17BBB58A-5E3A-4D6D-8112-3A3E6415D2D4}" destId="{70A8646A-447E-4CF4-AD13-51D291265D69}" srcOrd="1" destOrd="0" presId="urn:microsoft.com/office/officeart/2009/3/layout/StepUpProcess"/>
    <dgm:cxn modelId="{9127C26E-3D06-40C6-BCE6-329CEA6EBE19}" type="presParOf" srcId="{70A8646A-447E-4CF4-AD13-51D291265D69}" destId="{AC941F7C-B4B4-45F0-8336-07422E0649EE}" srcOrd="0" destOrd="0" presId="urn:microsoft.com/office/officeart/2009/3/layout/StepUpProcess"/>
    <dgm:cxn modelId="{A5236D0E-2CB7-4F90-B45A-7E567FD2F185}" type="presParOf" srcId="{17BBB58A-5E3A-4D6D-8112-3A3E6415D2D4}" destId="{6F50A578-0572-4F57-9F26-1120D64BF961}" srcOrd="2" destOrd="0" presId="urn:microsoft.com/office/officeart/2009/3/layout/StepUpProcess"/>
    <dgm:cxn modelId="{2F43BCFB-0AB2-42CB-ADC2-86DB4BCA8CDD}" type="presParOf" srcId="{6F50A578-0572-4F57-9F26-1120D64BF961}" destId="{4039E5E7-7E83-4FCA-A58B-5C4B8DCE265B}" srcOrd="0" destOrd="0" presId="urn:microsoft.com/office/officeart/2009/3/layout/StepUpProcess"/>
    <dgm:cxn modelId="{B0111397-8164-4ED3-A965-D2D4DA35C3C8}" type="presParOf" srcId="{6F50A578-0572-4F57-9F26-1120D64BF961}" destId="{988B4F86-718B-4590-9507-C860C7BAF546}" srcOrd="1" destOrd="0" presId="urn:microsoft.com/office/officeart/2009/3/layout/StepUpProcess"/>
    <dgm:cxn modelId="{BED60FCA-A6C1-45E2-A8FB-293D27417765}" type="presParOf" srcId="{6F50A578-0572-4F57-9F26-1120D64BF961}" destId="{482FBA8E-1B56-41C6-88E0-CA3E42F8A417}" srcOrd="2" destOrd="0" presId="urn:microsoft.com/office/officeart/2009/3/layout/StepUpProcess"/>
    <dgm:cxn modelId="{2D572E66-7209-43E0-B5E8-1F0FB5CAA5D5}" type="presParOf" srcId="{17BBB58A-5E3A-4D6D-8112-3A3E6415D2D4}" destId="{6FA083D3-0DF7-4F28-A548-DA3432E66D81}" srcOrd="3" destOrd="0" presId="urn:microsoft.com/office/officeart/2009/3/layout/StepUpProcess"/>
    <dgm:cxn modelId="{DC760CF2-BADF-4C30-996D-46E143D8023D}" type="presParOf" srcId="{6FA083D3-0DF7-4F28-A548-DA3432E66D81}" destId="{C3492924-4602-4863-9E63-23B99D7D59D3}" srcOrd="0" destOrd="0" presId="urn:microsoft.com/office/officeart/2009/3/layout/StepUpProcess"/>
    <dgm:cxn modelId="{257F0A69-EFDD-4DF9-A19A-5EFB1D3CD2B3}" type="presParOf" srcId="{17BBB58A-5E3A-4D6D-8112-3A3E6415D2D4}" destId="{497A07EE-9C3A-4815-AF19-918EFF83761A}" srcOrd="4" destOrd="0" presId="urn:microsoft.com/office/officeart/2009/3/layout/StepUpProcess"/>
    <dgm:cxn modelId="{0A7E4353-C418-4F52-A25B-3F84C120829E}" type="presParOf" srcId="{497A07EE-9C3A-4815-AF19-918EFF83761A}" destId="{2A816B5D-0576-4C80-AD22-A3A4AEC1952B}" srcOrd="0" destOrd="0" presId="urn:microsoft.com/office/officeart/2009/3/layout/StepUpProcess"/>
    <dgm:cxn modelId="{536D33D5-3AD7-4D28-B579-65F0F1994781}" type="presParOf" srcId="{497A07EE-9C3A-4815-AF19-918EFF83761A}" destId="{5F009EA0-37FB-402F-B17F-7ABC79A4C7B2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63346A1-8DBA-413C-81C0-914A08122054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5A5B7C1-6492-41BB-A125-03F6A70D1603}">
      <dgm:prSet phldrT="[Текст]"/>
      <dgm:spPr/>
      <dgm:t>
        <a:bodyPr/>
        <a:lstStyle/>
        <a:p>
          <a:r>
            <a:rPr lang="ru-RU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rPr>
            <a:t>общеобразовательные учреждения</a:t>
          </a:r>
          <a:endParaRPr lang="ru-RU" dirty="0"/>
        </a:p>
      </dgm:t>
    </dgm:pt>
    <dgm:pt modelId="{589AF447-C4E8-4394-B28B-D665B6F621ED}" type="parTrans" cxnId="{25D0C6A7-9677-4AD5-A59D-ACC266D9D7B7}">
      <dgm:prSet/>
      <dgm:spPr/>
      <dgm:t>
        <a:bodyPr/>
        <a:lstStyle/>
        <a:p>
          <a:endParaRPr lang="ru-RU"/>
        </a:p>
      </dgm:t>
    </dgm:pt>
    <dgm:pt modelId="{B3D878B3-98AB-4CF5-9AC5-78602B608A55}" type="sibTrans" cxnId="{25D0C6A7-9677-4AD5-A59D-ACC266D9D7B7}">
      <dgm:prSet/>
      <dgm:spPr/>
      <dgm:t>
        <a:bodyPr/>
        <a:lstStyle/>
        <a:p>
          <a:endParaRPr lang="ru-RU"/>
        </a:p>
      </dgm:t>
    </dgm:pt>
    <dgm:pt modelId="{9DD26FEB-FC89-47A7-9B9C-3F558AF00032}">
      <dgm:prSet phldrT="[Текст]"/>
      <dgm:spPr/>
      <dgm:t>
        <a:bodyPr/>
        <a:lstStyle/>
        <a:p>
          <a:r>
            <a:rPr lang="ru-RU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rPr>
            <a:t>187 857,7 тыс. руб.</a:t>
          </a:r>
          <a:endParaRPr lang="ru-RU" dirty="0"/>
        </a:p>
      </dgm:t>
    </dgm:pt>
    <dgm:pt modelId="{4BB7B169-0F0D-4358-9D3A-4C946503D421}" type="parTrans" cxnId="{CB33C2B7-8F87-4730-B54A-6F28EEEC88BB}">
      <dgm:prSet/>
      <dgm:spPr/>
      <dgm:t>
        <a:bodyPr/>
        <a:lstStyle/>
        <a:p>
          <a:endParaRPr lang="ru-RU"/>
        </a:p>
      </dgm:t>
    </dgm:pt>
    <dgm:pt modelId="{58D5CB00-7D8C-40BF-A737-916A2BA7B460}" type="sibTrans" cxnId="{CB33C2B7-8F87-4730-B54A-6F28EEEC88BB}">
      <dgm:prSet/>
      <dgm:spPr/>
      <dgm:t>
        <a:bodyPr/>
        <a:lstStyle/>
        <a:p>
          <a:endParaRPr lang="ru-RU"/>
        </a:p>
      </dgm:t>
    </dgm:pt>
    <dgm:pt modelId="{F32FF1B6-D7DA-4160-8302-B4C03B179495}">
      <dgm:prSet phldrT="[Текст]"/>
      <dgm:spPr/>
      <dgm:t>
        <a:bodyPr/>
        <a:lstStyle/>
        <a:p>
          <a:r>
            <a:rPr lang="ru-RU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rPr>
            <a:t>дошкольные образовательные учреждения</a:t>
          </a:r>
          <a:endParaRPr lang="ru-RU" dirty="0"/>
        </a:p>
      </dgm:t>
    </dgm:pt>
    <dgm:pt modelId="{46DD6667-1E1C-4423-AB7F-0B8E6C1FAB5A}" type="parTrans" cxnId="{83E90C50-EC8C-4B00-BDCD-A709478D9771}">
      <dgm:prSet/>
      <dgm:spPr/>
      <dgm:t>
        <a:bodyPr/>
        <a:lstStyle/>
        <a:p>
          <a:endParaRPr lang="ru-RU"/>
        </a:p>
      </dgm:t>
    </dgm:pt>
    <dgm:pt modelId="{315D6757-7854-4574-B429-E1E7252DF555}" type="sibTrans" cxnId="{83E90C50-EC8C-4B00-BDCD-A709478D9771}">
      <dgm:prSet/>
      <dgm:spPr/>
      <dgm:t>
        <a:bodyPr/>
        <a:lstStyle/>
        <a:p>
          <a:endParaRPr lang="ru-RU"/>
        </a:p>
      </dgm:t>
    </dgm:pt>
    <dgm:pt modelId="{C36B6250-5C94-423B-A698-90050A0944E8}">
      <dgm:prSet phldrT="[Текст]"/>
      <dgm:spPr/>
      <dgm:t>
        <a:bodyPr/>
        <a:lstStyle/>
        <a:p>
          <a:r>
            <a:rPr lang="ru-RU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rPr>
            <a:t>учреждения дополнительного образования детей </a:t>
          </a:r>
          <a:endParaRPr lang="ru-RU" dirty="0"/>
        </a:p>
      </dgm:t>
    </dgm:pt>
    <dgm:pt modelId="{50EDEF0B-3236-43A8-8957-CCED141F7978}" type="parTrans" cxnId="{A0DF91C8-1629-41B3-B3BB-E1DE4793C551}">
      <dgm:prSet/>
      <dgm:spPr/>
      <dgm:t>
        <a:bodyPr/>
        <a:lstStyle/>
        <a:p>
          <a:endParaRPr lang="ru-RU"/>
        </a:p>
      </dgm:t>
    </dgm:pt>
    <dgm:pt modelId="{C899FFBD-CEA9-43E8-8218-9213C8D93BA5}" type="sibTrans" cxnId="{A0DF91C8-1629-41B3-B3BB-E1DE4793C551}">
      <dgm:prSet/>
      <dgm:spPr/>
      <dgm:t>
        <a:bodyPr/>
        <a:lstStyle/>
        <a:p>
          <a:endParaRPr lang="ru-RU"/>
        </a:p>
      </dgm:t>
    </dgm:pt>
    <dgm:pt modelId="{7A1A7800-1DFD-47F5-9EF7-D3B13AA2EA17}">
      <dgm:prSet phldrT="[Текст]"/>
      <dgm:spPr/>
      <dgm:t>
        <a:bodyPr/>
        <a:lstStyle/>
        <a:p>
          <a:r>
            <a:rPr lang="ru-RU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rPr>
            <a:t>237 969,7 тыс. руб.</a:t>
          </a:r>
          <a:endParaRPr lang="ru-RU" dirty="0"/>
        </a:p>
      </dgm:t>
    </dgm:pt>
    <dgm:pt modelId="{91834200-1462-4FDB-9438-49FB15FFBB3F}" type="parTrans" cxnId="{9A78CF8E-810C-41AF-97C9-015DF02F985D}">
      <dgm:prSet/>
      <dgm:spPr/>
      <dgm:t>
        <a:bodyPr/>
        <a:lstStyle/>
        <a:p>
          <a:endParaRPr lang="ru-RU"/>
        </a:p>
      </dgm:t>
    </dgm:pt>
    <dgm:pt modelId="{DAB24B4D-F3F3-4772-A9E3-E516ECA8EDDA}" type="sibTrans" cxnId="{9A78CF8E-810C-41AF-97C9-015DF02F985D}">
      <dgm:prSet/>
      <dgm:spPr/>
      <dgm:t>
        <a:bodyPr/>
        <a:lstStyle/>
        <a:p>
          <a:endParaRPr lang="ru-RU"/>
        </a:p>
      </dgm:t>
    </dgm:pt>
    <dgm:pt modelId="{1F0FD48E-EF12-4366-B596-38F36571C21A}">
      <dgm:prSet phldrT="[Текст]"/>
      <dgm:spPr/>
      <dgm:t>
        <a:bodyPr/>
        <a:lstStyle/>
        <a:p>
          <a:r>
            <a:rPr lang="ru-RU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rPr>
            <a:t>226 7441,0 тыс. руб. </a:t>
          </a:r>
          <a:endParaRPr lang="ru-RU" dirty="0"/>
        </a:p>
      </dgm:t>
    </dgm:pt>
    <dgm:pt modelId="{DE356EED-0398-4D7C-8868-07DDCCE62733}" type="sibTrans" cxnId="{602036CE-A849-4DD4-8388-4D0798248D63}">
      <dgm:prSet/>
      <dgm:spPr/>
      <dgm:t>
        <a:bodyPr/>
        <a:lstStyle/>
        <a:p>
          <a:endParaRPr lang="ru-RU"/>
        </a:p>
      </dgm:t>
    </dgm:pt>
    <dgm:pt modelId="{8ED6742A-A938-420D-A341-0B8174684A8E}" type="parTrans" cxnId="{602036CE-A849-4DD4-8388-4D0798248D63}">
      <dgm:prSet/>
      <dgm:spPr/>
      <dgm:t>
        <a:bodyPr/>
        <a:lstStyle/>
        <a:p>
          <a:endParaRPr lang="ru-RU"/>
        </a:p>
      </dgm:t>
    </dgm:pt>
    <dgm:pt modelId="{189440C5-6A19-4E84-9819-66F024941ADA}" type="pres">
      <dgm:prSet presAssocID="{463346A1-8DBA-413C-81C0-914A0812205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FBF8BAD-E375-4018-BFDC-D73C1C0E57E2}" type="pres">
      <dgm:prSet presAssocID="{D5A5B7C1-6492-41BB-A125-03F6A70D1603}" presName="linNode" presStyleCnt="0"/>
      <dgm:spPr/>
    </dgm:pt>
    <dgm:pt modelId="{9F057BD7-56CC-4367-A284-D7EF36B7A692}" type="pres">
      <dgm:prSet presAssocID="{D5A5B7C1-6492-41BB-A125-03F6A70D1603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9F401C-A662-4128-BEAC-F746EA2C605B}" type="pres">
      <dgm:prSet presAssocID="{D5A5B7C1-6492-41BB-A125-03F6A70D1603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76E623-EF35-486E-B49E-00F3FF3D0CCE}" type="pres">
      <dgm:prSet presAssocID="{B3D878B3-98AB-4CF5-9AC5-78602B608A55}" presName="sp" presStyleCnt="0"/>
      <dgm:spPr/>
    </dgm:pt>
    <dgm:pt modelId="{4A0687BC-0A08-4228-AD51-2B18388D86EF}" type="pres">
      <dgm:prSet presAssocID="{F32FF1B6-D7DA-4160-8302-B4C03B179495}" presName="linNode" presStyleCnt="0"/>
      <dgm:spPr/>
    </dgm:pt>
    <dgm:pt modelId="{5C7B4A67-9AF9-4284-BCA4-74A8BF6F8031}" type="pres">
      <dgm:prSet presAssocID="{F32FF1B6-D7DA-4160-8302-B4C03B179495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16163A-DFE1-4A3E-8783-C8DF908F80EB}" type="pres">
      <dgm:prSet presAssocID="{F32FF1B6-D7DA-4160-8302-B4C03B179495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3BD4DC-F4EC-405B-9E14-A8BB65209AD6}" type="pres">
      <dgm:prSet presAssocID="{315D6757-7854-4574-B429-E1E7252DF555}" presName="sp" presStyleCnt="0"/>
      <dgm:spPr/>
    </dgm:pt>
    <dgm:pt modelId="{070FE892-ED0D-4BF0-B05D-9F01D67AD70B}" type="pres">
      <dgm:prSet presAssocID="{C36B6250-5C94-423B-A698-90050A0944E8}" presName="linNode" presStyleCnt="0"/>
      <dgm:spPr/>
    </dgm:pt>
    <dgm:pt modelId="{4051B0DB-6529-4430-84A6-017E9202CE95}" type="pres">
      <dgm:prSet presAssocID="{C36B6250-5C94-423B-A698-90050A0944E8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BC14BA-5CFB-46C6-893F-102432C6455F}" type="pres">
      <dgm:prSet presAssocID="{C36B6250-5C94-423B-A698-90050A0944E8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6AC5277-FBCE-4D24-AE44-40AFB7097AC9}" type="presOf" srcId="{D5A5B7C1-6492-41BB-A125-03F6A70D1603}" destId="{9F057BD7-56CC-4367-A284-D7EF36B7A692}" srcOrd="0" destOrd="0" presId="urn:microsoft.com/office/officeart/2005/8/layout/vList5"/>
    <dgm:cxn modelId="{25D0C6A7-9677-4AD5-A59D-ACC266D9D7B7}" srcId="{463346A1-8DBA-413C-81C0-914A08122054}" destId="{D5A5B7C1-6492-41BB-A125-03F6A70D1603}" srcOrd="0" destOrd="0" parTransId="{589AF447-C4E8-4394-B28B-D665B6F621ED}" sibTransId="{B3D878B3-98AB-4CF5-9AC5-78602B608A55}"/>
    <dgm:cxn modelId="{4A863F67-0462-4072-8038-530B4A43689D}" type="presOf" srcId="{9DD26FEB-FC89-47A7-9B9C-3F558AF00032}" destId="{AB9F401C-A662-4128-BEAC-F746EA2C605B}" srcOrd="0" destOrd="0" presId="urn:microsoft.com/office/officeart/2005/8/layout/vList5"/>
    <dgm:cxn modelId="{9A78CF8E-810C-41AF-97C9-015DF02F985D}" srcId="{C36B6250-5C94-423B-A698-90050A0944E8}" destId="{7A1A7800-1DFD-47F5-9EF7-D3B13AA2EA17}" srcOrd="0" destOrd="0" parTransId="{91834200-1462-4FDB-9438-49FB15FFBB3F}" sibTransId="{DAB24B4D-F3F3-4772-A9E3-E516ECA8EDDA}"/>
    <dgm:cxn modelId="{CB33C2B7-8F87-4730-B54A-6F28EEEC88BB}" srcId="{D5A5B7C1-6492-41BB-A125-03F6A70D1603}" destId="{9DD26FEB-FC89-47A7-9B9C-3F558AF00032}" srcOrd="0" destOrd="0" parTransId="{4BB7B169-0F0D-4358-9D3A-4C946503D421}" sibTransId="{58D5CB00-7D8C-40BF-A737-916A2BA7B460}"/>
    <dgm:cxn modelId="{7C9F8A7E-C74B-42D7-BE42-17B51975C9D7}" type="presOf" srcId="{C36B6250-5C94-423B-A698-90050A0944E8}" destId="{4051B0DB-6529-4430-84A6-017E9202CE95}" srcOrd="0" destOrd="0" presId="urn:microsoft.com/office/officeart/2005/8/layout/vList5"/>
    <dgm:cxn modelId="{4665AA78-55DC-4C90-B47C-5C4CCAFB0D4C}" type="presOf" srcId="{463346A1-8DBA-413C-81C0-914A08122054}" destId="{189440C5-6A19-4E84-9819-66F024941ADA}" srcOrd="0" destOrd="0" presId="urn:microsoft.com/office/officeart/2005/8/layout/vList5"/>
    <dgm:cxn modelId="{602036CE-A849-4DD4-8388-4D0798248D63}" srcId="{F32FF1B6-D7DA-4160-8302-B4C03B179495}" destId="{1F0FD48E-EF12-4366-B596-38F36571C21A}" srcOrd="0" destOrd="0" parTransId="{8ED6742A-A938-420D-A341-0B8174684A8E}" sibTransId="{DE356EED-0398-4D7C-8868-07DDCCE62733}"/>
    <dgm:cxn modelId="{A5557419-F630-4E53-B09E-9C3B020E360C}" type="presOf" srcId="{7A1A7800-1DFD-47F5-9EF7-D3B13AA2EA17}" destId="{81BC14BA-5CFB-46C6-893F-102432C6455F}" srcOrd="0" destOrd="0" presId="urn:microsoft.com/office/officeart/2005/8/layout/vList5"/>
    <dgm:cxn modelId="{6BA630B6-8670-4E85-AA74-6ECFA368AF8D}" type="presOf" srcId="{F32FF1B6-D7DA-4160-8302-B4C03B179495}" destId="{5C7B4A67-9AF9-4284-BCA4-74A8BF6F8031}" srcOrd="0" destOrd="0" presId="urn:microsoft.com/office/officeart/2005/8/layout/vList5"/>
    <dgm:cxn modelId="{83E90C50-EC8C-4B00-BDCD-A709478D9771}" srcId="{463346A1-8DBA-413C-81C0-914A08122054}" destId="{F32FF1B6-D7DA-4160-8302-B4C03B179495}" srcOrd="1" destOrd="0" parTransId="{46DD6667-1E1C-4423-AB7F-0B8E6C1FAB5A}" sibTransId="{315D6757-7854-4574-B429-E1E7252DF555}"/>
    <dgm:cxn modelId="{A0DF91C8-1629-41B3-B3BB-E1DE4793C551}" srcId="{463346A1-8DBA-413C-81C0-914A08122054}" destId="{C36B6250-5C94-423B-A698-90050A0944E8}" srcOrd="2" destOrd="0" parTransId="{50EDEF0B-3236-43A8-8957-CCED141F7978}" sibTransId="{C899FFBD-CEA9-43E8-8218-9213C8D93BA5}"/>
    <dgm:cxn modelId="{E3AA7F35-A707-45B5-88B7-427C11B7ECA6}" type="presOf" srcId="{1F0FD48E-EF12-4366-B596-38F36571C21A}" destId="{8016163A-DFE1-4A3E-8783-C8DF908F80EB}" srcOrd="0" destOrd="0" presId="urn:microsoft.com/office/officeart/2005/8/layout/vList5"/>
    <dgm:cxn modelId="{73B077B1-05FC-4815-A2AD-9507CF843247}" type="presParOf" srcId="{189440C5-6A19-4E84-9819-66F024941ADA}" destId="{AFBF8BAD-E375-4018-BFDC-D73C1C0E57E2}" srcOrd="0" destOrd="0" presId="urn:microsoft.com/office/officeart/2005/8/layout/vList5"/>
    <dgm:cxn modelId="{C9AEA83F-18C9-4978-BA8A-B75A9103270C}" type="presParOf" srcId="{AFBF8BAD-E375-4018-BFDC-D73C1C0E57E2}" destId="{9F057BD7-56CC-4367-A284-D7EF36B7A692}" srcOrd="0" destOrd="0" presId="urn:microsoft.com/office/officeart/2005/8/layout/vList5"/>
    <dgm:cxn modelId="{4A386839-0FD8-4287-910B-472214F1E96D}" type="presParOf" srcId="{AFBF8BAD-E375-4018-BFDC-D73C1C0E57E2}" destId="{AB9F401C-A662-4128-BEAC-F746EA2C605B}" srcOrd="1" destOrd="0" presId="urn:microsoft.com/office/officeart/2005/8/layout/vList5"/>
    <dgm:cxn modelId="{C54A427B-DF24-48AA-AE70-5FA71F478797}" type="presParOf" srcId="{189440C5-6A19-4E84-9819-66F024941ADA}" destId="{1376E623-EF35-486E-B49E-00F3FF3D0CCE}" srcOrd="1" destOrd="0" presId="urn:microsoft.com/office/officeart/2005/8/layout/vList5"/>
    <dgm:cxn modelId="{408B2A9C-7173-4BFF-9EDF-0BC3E51C2FFF}" type="presParOf" srcId="{189440C5-6A19-4E84-9819-66F024941ADA}" destId="{4A0687BC-0A08-4228-AD51-2B18388D86EF}" srcOrd="2" destOrd="0" presId="urn:microsoft.com/office/officeart/2005/8/layout/vList5"/>
    <dgm:cxn modelId="{A5FBDD67-62B1-48D2-A7BB-3BBE4AAACC93}" type="presParOf" srcId="{4A0687BC-0A08-4228-AD51-2B18388D86EF}" destId="{5C7B4A67-9AF9-4284-BCA4-74A8BF6F8031}" srcOrd="0" destOrd="0" presId="urn:microsoft.com/office/officeart/2005/8/layout/vList5"/>
    <dgm:cxn modelId="{DE1377C0-94FA-4906-9CC4-BFFA8E408A23}" type="presParOf" srcId="{4A0687BC-0A08-4228-AD51-2B18388D86EF}" destId="{8016163A-DFE1-4A3E-8783-C8DF908F80EB}" srcOrd="1" destOrd="0" presId="urn:microsoft.com/office/officeart/2005/8/layout/vList5"/>
    <dgm:cxn modelId="{F086522A-E22B-4AF1-874B-DA0C78AB5BC4}" type="presParOf" srcId="{189440C5-6A19-4E84-9819-66F024941ADA}" destId="{3E3BD4DC-F4EC-405B-9E14-A8BB65209AD6}" srcOrd="3" destOrd="0" presId="urn:microsoft.com/office/officeart/2005/8/layout/vList5"/>
    <dgm:cxn modelId="{D3961565-E6D9-4216-8F3E-2691F6A17D27}" type="presParOf" srcId="{189440C5-6A19-4E84-9819-66F024941ADA}" destId="{070FE892-ED0D-4BF0-B05D-9F01D67AD70B}" srcOrd="4" destOrd="0" presId="urn:microsoft.com/office/officeart/2005/8/layout/vList5"/>
    <dgm:cxn modelId="{AECEB260-8E33-4277-AE68-CA8B8115143D}" type="presParOf" srcId="{070FE892-ED0D-4BF0-B05D-9F01D67AD70B}" destId="{4051B0DB-6529-4430-84A6-017E9202CE95}" srcOrd="0" destOrd="0" presId="urn:microsoft.com/office/officeart/2005/8/layout/vList5"/>
    <dgm:cxn modelId="{28D5B7AF-DFFD-47EF-AD9C-20F8F4969F9D}" type="presParOf" srcId="{070FE892-ED0D-4BF0-B05D-9F01D67AD70B}" destId="{81BC14BA-5CFB-46C6-893F-102432C6455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D4F9CF6-0540-4FBE-94DE-0435AE292CAD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6A63C0F-A52C-4C36-8B93-1222D2CCF17F}">
      <dgm:prSet phldrT="[Текст]" custT="1"/>
      <dgm:spPr/>
      <dgm:t>
        <a:bodyPr vert="vert"/>
        <a:lstStyle/>
        <a:p>
          <a:pPr>
            <a:lnSpc>
              <a:spcPct val="100000"/>
            </a:lnSpc>
          </a:pPr>
          <a:r>
            <a:rPr lang="ru-RU" sz="28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1 745,0 </a:t>
          </a:r>
        </a:p>
        <a:p>
          <a:pPr>
            <a:lnSpc>
              <a:spcPct val="100000"/>
            </a:lnSpc>
          </a:pPr>
          <a:r>
            <a:rPr lang="ru-RU" sz="28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тыс. руб.</a:t>
          </a:r>
          <a:endParaRPr lang="ru-RU" sz="2800" b="1" dirty="0">
            <a:solidFill>
              <a:schemeClr val="accent6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6E8CDD4B-0016-4326-9327-706D4380749E}" type="parTrans" cxnId="{3E22DCC8-CBF9-443F-86D9-3D3C803958E1}">
      <dgm:prSet/>
      <dgm:spPr/>
      <dgm:t>
        <a:bodyPr/>
        <a:lstStyle/>
        <a:p>
          <a:endParaRPr lang="ru-RU"/>
        </a:p>
      </dgm:t>
    </dgm:pt>
    <dgm:pt modelId="{CB43A588-7E6D-473E-94F3-7E86E44D9D6D}" type="sibTrans" cxnId="{3E22DCC8-CBF9-443F-86D9-3D3C803958E1}">
      <dgm:prSet/>
      <dgm:spPr/>
      <dgm:t>
        <a:bodyPr/>
        <a:lstStyle/>
        <a:p>
          <a:endParaRPr lang="ru-RU"/>
        </a:p>
      </dgm:t>
    </dgm:pt>
    <dgm:pt modelId="{216C61F8-8463-4D5A-9A3F-5039683ED16D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accent6">
                  <a:lumMod val="75000"/>
                </a:schemeClr>
              </a:solidFill>
              <a:effectLst/>
              <a:latin typeface="Times New Roman"/>
              <a:ea typeface="Times New Roman"/>
              <a:cs typeface="Times New Roman"/>
            </a:rPr>
            <a:t>выполнение работ по созданию доступной среды по переустройству помещений  -  996,6 тыс. руб.</a:t>
          </a:r>
          <a:endParaRPr lang="ru-RU" sz="2000" b="1" dirty="0">
            <a:solidFill>
              <a:schemeClr val="accent6">
                <a:lumMod val="75000"/>
              </a:schemeClr>
            </a:solidFill>
          </a:endParaRPr>
        </a:p>
      </dgm:t>
    </dgm:pt>
    <dgm:pt modelId="{199CD14E-A631-45CE-BFCB-38149D0A9195}" type="parTrans" cxnId="{7FFE0AD3-5F94-4EC8-8E80-21049D573232}">
      <dgm:prSet/>
      <dgm:spPr/>
      <dgm:t>
        <a:bodyPr/>
        <a:lstStyle/>
        <a:p>
          <a:endParaRPr lang="ru-RU"/>
        </a:p>
      </dgm:t>
    </dgm:pt>
    <dgm:pt modelId="{862023B3-939E-4F6F-B70E-E5B91DE2401A}" type="sibTrans" cxnId="{7FFE0AD3-5F94-4EC8-8E80-21049D573232}">
      <dgm:prSet/>
      <dgm:spPr/>
      <dgm:t>
        <a:bodyPr/>
        <a:lstStyle/>
        <a:p>
          <a:endParaRPr lang="ru-RU"/>
        </a:p>
      </dgm:t>
    </dgm:pt>
    <dgm:pt modelId="{0FC09429-C9AF-43A0-9D27-E041D0F8F9F0}">
      <dgm:prSet phldrT="[Текст]"/>
      <dgm:spPr/>
      <dgm:t>
        <a:bodyPr/>
        <a:lstStyle/>
        <a:p>
          <a:r>
            <a:rPr lang="ru-RU" b="1" dirty="0" smtClean="0">
              <a:solidFill>
                <a:schemeClr val="accent6">
                  <a:lumMod val="75000"/>
                </a:schemeClr>
              </a:solidFill>
              <a:effectLst/>
              <a:latin typeface="Times New Roman"/>
              <a:ea typeface="Times New Roman"/>
              <a:cs typeface="Times New Roman"/>
            </a:rPr>
            <a:t>устройство поручней, металлических ограждений  -  396,0 тыс. руб.</a:t>
          </a:r>
          <a:endParaRPr lang="ru-RU" b="1" dirty="0">
            <a:solidFill>
              <a:schemeClr val="accent6">
                <a:lumMod val="75000"/>
              </a:schemeClr>
            </a:solidFill>
          </a:endParaRPr>
        </a:p>
      </dgm:t>
    </dgm:pt>
    <dgm:pt modelId="{DDA686F5-ABA8-4CD4-9446-61AC5D75B617}" type="parTrans" cxnId="{E056BB05-B254-4831-B5F2-520E179A1971}">
      <dgm:prSet/>
      <dgm:spPr/>
      <dgm:t>
        <a:bodyPr/>
        <a:lstStyle/>
        <a:p>
          <a:endParaRPr lang="ru-RU"/>
        </a:p>
      </dgm:t>
    </dgm:pt>
    <dgm:pt modelId="{25D00C5D-F37B-43D0-A310-E76E2DE79877}" type="sibTrans" cxnId="{E056BB05-B254-4831-B5F2-520E179A1971}">
      <dgm:prSet/>
      <dgm:spPr/>
      <dgm:t>
        <a:bodyPr/>
        <a:lstStyle/>
        <a:p>
          <a:endParaRPr lang="ru-RU"/>
        </a:p>
      </dgm:t>
    </dgm:pt>
    <dgm:pt modelId="{69EFAC4A-F242-4A2C-9CD8-72A3A990F17B}">
      <dgm:prSet phldrT="[Текст]"/>
      <dgm:spPr/>
      <dgm:t>
        <a:bodyPr/>
        <a:lstStyle/>
        <a:p>
          <a:r>
            <a:rPr lang="ru-RU" b="1" dirty="0" smtClean="0">
              <a:solidFill>
                <a:schemeClr val="accent6">
                  <a:lumMod val="75000"/>
                </a:schemeClr>
              </a:solidFill>
              <a:effectLst/>
              <a:latin typeface="Times New Roman"/>
              <a:ea typeface="Times New Roman"/>
              <a:cs typeface="Times New Roman"/>
            </a:rPr>
            <a:t>обустройство внутренней среды  -  352,4 тыс. руб.</a:t>
          </a:r>
          <a:endParaRPr lang="ru-RU" b="1" dirty="0">
            <a:solidFill>
              <a:schemeClr val="accent6">
                <a:lumMod val="75000"/>
              </a:schemeClr>
            </a:solidFill>
          </a:endParaRPr>
        </a:p>
      </dgm:t>
    </dgm:pt>
    <dgm:pt modelId="{B8AA295F-9B80-4802-842A-D1A44047D970}" type="parTrans" cxnId="{CC4F9F8D-603E-4B70-82DC-4EAA36A38536}">
      <dgm:prSet/>
      <dgm:spPr/>
      <dgm:t>
        <a:bodyPr/>
        <a:lstStyle/>
        <a:p>
          <a:endParaRPr lang="ru-RU"/>
        </a:p>
      </dgm:t>
    </dgm:pt>
    <dgm:pt modelId="{3B30AB44-B28B-42E4-9F77-17CBF24B1B30}" type="sibTrans" cxnId="{CC4F9F8D-603E-4B70-82DC-4EAA36A38536}">
      <dgm:prSet/>
      <dgm:spPr/>
      <dgm:t>
        <a:bodyPr/>
        <a:lstStyle/>
        <a:p>
          <a:endParaRPr lang="ru-RU"/>
        </a:p>
      </dgm:t>
    </dgm:pt>
    <dgm:pt modelId="{43369492-D86B-47AA-9AC9-02AF24BE898E}" type="pres">
      <dgm:prSet presAssocID="{7D4F9CF6-0540-4FBE-94DE-0435AE292CAD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BEB9127-79AA-41C4-B4AD-5E24A04DF55A}" type="pres">
      <dgm:prSet presAssocID="{26A63C0F-A52C-4C36-8B93-1222D2CCF17F}" presName="root1" presStyleCnt="0"/>
      <dgm:spPr/>
    </dgm:pt>
    <dgm:pt modelId="{307446A8-3320-4B34-9670-CE0E8F6B43DD}" type="pres">
      <dgm:prSet presAssocID="{26A63C0F-A52C-4C36-8B93-1222D2CCF17F}" presName="LevelOneTextNode" presStyleLbl="node0" presStyleIdx="0" presStyleCnt="1" custScaleX="311752" custScaleY="10492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78BE211-544B-4226-A2A9-2D5B6B458D3B}" type="pres">
      <dgm:prSet presAssocID="{26A63C0F-A52C-4C36-8B93-1222D2CCF17F}" presName="level2hierChild" presStyleCnt="0"/>
      <dgm:spPr/>
    </dgm:pt>
    <dgm:pt modelId="{26D30411-29C8-490C-8B5F-6F64B910288D}" type="pres">
      <dgm:prSet presAssocID="{199CD14E-A631-45CE-BFCB-38149D0A9195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3B237FB9-77E7-44D6-8F1D-FEC289D62827}" type="pres">
      <dgm:prSet presAssocID="{199CD14E-A631-45CE-BFCB-38149D0A9195}" presName="connTx" presStyleLbl="parChTrans1D2" presStyleIdx="0" presStyleCnt="3"/>
      <dgm:spPr/>
      <dgm:t>
        <a:bodyPr/>
        <a:lstStyle/>
        <a:p>
          <a:endParaRPr lang="ru-RU"/>
        </a:p>
      </dgm:t>
    </dgm:pt>
    <dgm:pt modelId="{42D9258F-12E1-4240-9658-2CD41A1BB82B}" type="pres">
      <dgm:prSet presAssocID="{216C61F8-8463-4D5A-9A3F-5039683ED16D}" presName="root2" presStyleCnt="0"/>
      <dgm:spPr/>
    </dgm:pt>
    <dgm:pt modelId="{8E036371-B610-4A5A-A11E-99ABFAD6AEDB}" type="pres">
      <dgm:prSet presAssocID="{216C61F8-8463-4D5A-9A3F-5039683ED16D}" presName="LevelTwoTextNode" presStyleLbl="node2" presStyleIdx="0" presStyleCnt="3" custScaleX="137530" custScaleY="16096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BC1F2E4-EDE4-4FCA-805C-C36778A70AEC}" type="pres">
      <dgm:prSet presAssocID="{216C61F8-8463-4D5A-9A3F-5039683ED16D}" presName="level3hierChild" presStyleCnt="0"/>
      <dgm:spPr/>
    </dgm:pt>
    <dgm:pt modelId="{1E680B2F-B18C-48ED-AF43-666F733E64B0}" type="pres">
      <dgm:prSet presAssocID="{DDA686F5-ABA8-4CD4-9446-61AC5D75B617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56B58D2B-EFA5-46D4-A70E-97CB60EEB4FA}" type="pres">
      <dgm:prSet presAssocID="{DDA686F5-ABA8-4CD4-9446-61AC5D75B617}" presName="connTx" presStyleLbl="parChTrans1D2" presStyleIdx="1" presStyleCnt="3"/>
      <dgm:spPr/>
      <dgm:t>
        <a:bodyPr/>
        <a:lstStyle/>
        <a:p>
          <a:endParaRPr lang="ru-RU"/>
        </a:p>
      </dgm:t>
    </dgm:pt>
    <dgm:pt modelId="{A87A31C4-3208-412E-A4CA-33BDEC638DCF}" type="pres">
      <dgm:prSet presAssocID="{0FC09429-C9AF-43A0-9D27-E041D0F8F9F0}" presName="root2" presStyleCnt="0"/>
      <dgm:spPr/>
    </dgm:pt>
    <dgm:pt modelId="{88903766-B87E-4A86-9020-BFE822F46EAA}" type="pres">
      <dgm:prSet presAssocID="{0FC09429-C9AF-43A0-9D27-E041D0F8F9F0}" presName="LevelTwoTextNode" presStyleLbl="node2" presStyleIdx="1" presStyleCnt="3" custScaleX="138312" custScaleY="15466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A5C0499-DE3B-43AF-8504-331E999CA63B}" type="pres">
      <dgm:prSet presAssocID="{0FC09429-C9AF-43A0-9D27-E041D0F8F9F0}" presName="level3hierChild" presStyleCnt="0"/>
      <dgm:spPr/>
    </dgm:pt>
    <dgm:pt modelId="{2BFF377F-4A83-4D7F-A29A-CE5436E7A663}" type="pres">
      <dgm:prSet presAssocID="{B8AA295F-9B80-4802-842A-D1A44047D970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BB3A7B8E-F588-4C8C-BFB6-894749EE0F4A}" type="pres">
      <dgm:prSet presAssocID="{B8AA295F-9B80-4802-842A-D1A44047D970}" presName="connTx" presStyleLbl="parChTrans1D2" presStyleIdx="2" presStyleCnt="3"/>
      <dgm:spPr/>
      <dgm:t>
        <a:bodyPr/>
        <a:lstStyle/>
        <a:p>
          <a:endParaRPr lang="ru-RU"/>
        </a:p>
      </dgm:t>
    </dgm:pt>
    <dgm:pt modelId="{CE4DCF75-5025-4B70-9D4F-9E6C01070FB9}" type="pres">
      <dgm:prSet presAssocID="{69EFAC4A-F242-4A2C-9CD8-72A3A990F17B}" presName="root2" presStyleCnt="0"/>
      <dgm:spPr/>
    </dgm:pt>
    <dgm:pt modelId="{0E933F6B-2DC1-42E2-8420-AC65CD46CA91}" type="pres">
      <dgm:prSet presAssocID="{69EFAC4A-F242-4A2C-9CD8-72A3A990F17B}" presName="LevelTwoTextNode" presStyleLbl="node2" presStyleIdx="2" presStyleCnt="3" custScaleX="136726" custScaleY="16944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8DD743F-2566-4393-8095-779A8B353528}" type="pres">
      <dgm:prSet presAssocID="{69EFAC4A-F242-4A2C-9CD8-72A3A990F17B}" presName="level3hierChild" presStyleCnt="0"/>
      <dgm:spPr/>
    </dgm:pt>
  </dgm:ptLst>
  <dgm:cxnLst>
    <dgm:cxn modelId="{3E22DCC8-CBF9-443F-86D9-3D3C803958E1}" srcId="{7D4F9CF6-0540-4FBE-94DE-0435AE292CAD}" destId="{26A63C0F-A52C-4C36-8B93-1222D2CCF17F}" srcOrd="0" destOrd="0" parTransId="{6E8CDD4B-0016-4326-9327-706D4380749E}" sibTransId="{CB43A588-7E6D-473E-94F3-7E86E44D9D6D}"/>
    <dgm:cxn modelId="{0AD65A8D-3B73-4999-95A6-80ED696F30E1}" type="presOf" srcId="{199CD14E-A631-45CE-BFCB-38149D0A9195}" destId="{26D30411-29C8-490C-8B5F-6F64B910288D}" srcOrd="0" destOrd="0" presId="urn:microsoft.com/office/officeart/2008/layout/HorizontalMultiLevelHierarchy"/>
    <dgm:cxn modelId="{47C6F941-CB2E-4E46-BBEE-B15FA1325D5B}" type="presOf" srcId="{69EFAC4A-F242-4A2C-9CD8-72A3A990F17B}" destId="{0E933F6B-2DC1-42E2-8420-AC65CD46CA91}" srcOrd="0" destOrd="0" presId="urn:microsoft.com/office/officeart/2008/layout/HorizontalMultiLevelHierarchy"/>
    <dgm:cxn modelId="{6A28B4C3-2DF0-40EB-A468-E6A355E25DD5}" type="presOf" srcId="{B8AA295F-9B80-4802-842A-D1A44047D970}" destId="{BB3A7B8E-F588-4C8C-BFB6-894749EE0F4A}" srcOrd="1" destOrd="0" presId="urn:microsoft.com/office/officeart/2008/layout/HorizontalMultiLevelHierarchy"/>
    <dgm:cxn modelId="{CC4F9F8D-603E-4B70-82DC-4EAA36A38536}" srcId="{26A63C0F-A52C-4C36-8B93-1222D2CCF17F}" destId="{69EFAC4A-F242-4A2C-9CD8-72A3A990F17B}" srcOrd="2" destOrd="0" parTransId="{B8AA295F-9B80-4802-842A-D1A44047D970}" sibTransId="{3B30AB44-B28B-42E4-9F77-17CBF24B1B30}"/>
    <dgm:cxn modelId="{D108EF19-74AE-459F-9333-51CFE2B9BE12}" type="presOf" srcId="{DDA686F5-ABA8-4CD4-9446-61AC5D75B617}" destId="{56B58D2B-EFA5-46D4-A70E-97CB60EEB4FA}" srcOrd="1" destOrd="0" presId="urn:microsoft.com/office/officeart/2008/layout/HorizontalMultiLevelHierarchy"/>
    <dgm:cxn modelId="{648EBE9B-8451-44F8-8483-537DF704CE36}" type="presOf" srcId="{199CD14E-A631-45CE-BFCB-38149D0A9195}" destId="{3B237FB9-77E7-44D6-8F1D-FEC289D62827}" srcOrd="1" destOrd="0" presId="urn:microsoft.com/office/officeart/2008/layout/HorizontalMultiLevelHierarchy"/>
    <dgm:cxn modelId="{7B1D39E2-10EA-42EC-AAE6-3CE0B8FEB142}" type="presOf" srcId="{DDA686F5-ABA8-4CD4-9446-61AC5D75B617}" destId="{1E680B2F-B18C-48ED-AF43-666F733E64B0}" srcOrd="0" destOrd="0" presId="urn:microsoft.com/office/officeart/2008/layout/HorizontalMultiLevelHierarchy"/>
    <dgm:cxn modelId="{7FFE0AD3-5F94-4EC8-8E80-21049D573232}" srcId="{26A63C0F-A52C-4C36-8B93-1222D2CCF17F}" destId="{216C61F8-8463-4D5A-9A3F-5039683ED16D}" srcOrd="0" destOrd="0" parTransId="{199CD14E-A631-45CE-BFCB-38149D0A9195}" sibTransId="{862023B3-939E-4F6F-B70E-E5B91DE2401A}"/>
    <dgm:cxn modelId="{8B321DAE-04CA-44B8-AFC3-D493F0654855}" type="presOf" srcId="{0FC09429-C9AF-43A0-9D27-E041D0F8F9F0}" destId="{88903766-B87E-4A86-9020-BFE822F46EAA}" srcOrd="0" destOrd="0" presId="urn:microsoft.com/office/officeart/2008/layout/HorizontalMultiLevelHierarchy"/>
    <dgm:cxn modelId="{8FA56D7B-11A6-456C-8771-D08AB9392462}" type="presOf" srcId="{216C61F8-8463-4D5A-9A3F-5039683ED16D}" destId="{8E036371-B610-4A5A-A11E-99ABFAD6AEDB}" srcOrd="0" destOrd="0" presId="urn:microsoft.com/office/officeart/2008/layout/HorizontalMultiLevelHierarchy"/>
    <dgm:cxn modelId="{F62AFA5D-0467-426F-B62E-0E64A0D8B470}" type="presOf" srcId="{26A63C0F-A52C-4C36-8B93-1222D2CCF17F}" destId="{307446A8-3320-4B34-9670-CE0E8F6B43DD}" srcOrd="0" destOrd="0" presId="urn:microsoft.com/office/officeart/2008/layout/HorizontalMultiLevelHierarchy"/>
    <dgm:cxn modelId="{E056BB05-B254-4831-B5F2-520E179A1971}" srcId="{26A63C0F-A52C-4C36-8B93-1222D2CCF17F}" destId="{0FC09429-C9AF-43A0-9D27-E041D0F8F9F0}" srcOrd="1" destOrd="0" parTransId="{DDA686F5-ABA8-4CD4-9446-61AC5D75B617}" sibTransId="{25D00C5D-F37B-43D0-A310-E76E2DE79877}"/>
    <dgm:cxn modelId="{34D5959B-4524-46FD-81A3-FD0D3DB6EA40}" type="presOf" srcId="{7D4F9CF6-0540-4FBE-94DE-0435AE292CAD}" destId="{43369492-D86B-47AA-9AC9-02AF24BE898E}" srcOrd="0" destOrd="0" presId="urn:microsoft.com/office/officeart/2008/layout/HorizontalMultiLevelHierarchy"/>
    <dgm:cxn modelId="{2DFEDAA4-BDF0-4D00-94AC-49A0F3A2BA60}" type="presOf" srcId="{B8AA295F-9B80-4802-842A-D1A44047D970}" destId="{2BFF377F-4A83-4D7F-A29A-CE5436E7A663}" srcOrd="0" destOrd="0" presId="urn:microsoft.com/office/officeart/2008/layout/HorizontalMultiLevelHierarchy"/>
    <dgm:cxn modelId="{BCE99B27-EDC3-48EA-A7ED-816221236DA0}" type="presParOf" srcId="{43369492-D86B-47AA-9AC9-02AF24BE898E}" destId="{8BEB9127-79AA-41C4-B4AD-5E24A04DF55A}" srcOrd="0" destOrd="0" presId="urn:microsoft.com/office/officeart/2008/layout/HorizontalMultiLevelHierarchy"/>
    <dgm:cxn modelId="{105B70FE-95F8-42BC-B680-68E62A650092}" type="presParOf" srcId="{8BEB9127-79AA-41C4-B4AD-5E24A04DF55A}" destId="{307446A8-3320-4B34-9670-CE0E8F6B43DD}" srcOrd="0" destOrd="0" presId="urn:microsoft.com/office/officeart/2008/layout/HorizontalMultiLevelHierarchy"/>
    <dgm:cxn modelId="{6DF13116-F5AE-409C-A5A4-3288B6CB97CF}" type="presParOf" srcId="{8BEB9127-79AA-41C4-B4AD-5E24A04DF55A}" destId="{778BE211-544B-4226-A2A9-2D5B6B458D3B}" srcOrd="1" destOrd="0" presId="urn:microsoft.com/office/officeart/2008/layout/HorizontalMultiLevelHierarchy"/>
    <dgm:cxn modelId="{159EAC89-230E-4267-BB8F-37F137D83603}" type="presParOf" srcId="{778BE211-544B-4226-A2A9-2D5B6B458D3B}" destId="{26D30411-29C8-490C-8B5F-6F64B910288D}" srcOrd="0" destOrd="0" presId="urn:microsoft.com/office/officeart/2008/layout/HorizontalMultiLevelHierarchy"/>
    <dgm:cxn modelId="{9B86A20B-708F-45EF-8F22-B7EF7A6C6ED8}" type="presParOf" srcId="{26D30411-29C8-490C-8B5F-6F64B910288D}" destId="{3B237FB9-77E7-44D6-8F1D-FEC289D62827}" srcOrd="0" destOrd="0" presId="urn:microsoft.com/office/officeart/2008/layout/HorizontalMultiLevelHierarchy"/>
    <dgm:cxn modelId="{1A6C5539-DB36-4811-9428-09F62C4CC4DB}" type="presParOf" srcId="{778BE211-544B-4226-A2A9-2D5B6B458D3B}" destId="{42D9258F-12E1-4240-9658-2CD41A1BB82B}" srcOrd="1" destOrd="0" presId="urn:microsoft.com/office/officeart/2008/layout/HorizontalMultiLevelHierarchy"/>
    <dgm:cxn modelId="{37F5F9B9-D6FB-47A2-86F1-9D196DB98FCA}" type="presParOf" srcId="{42D9258F-12E1-4240-9658-2CD41A1BB82B}" destId="{8E036371-B610-4A5A-A11E-99ABFAD6AEDB}" srcOrd="0" destOrd="0" presId="urn:microsoft.com/office/officeart/2008/layout/HorizontalMultiLevelHierarchy"/>
    <dgm:cxn modelId="{CAE612DB-3A4D-41CF-B0A1-73A8CF293DC3}" type="presParOf" srcId="{42D9258F-12E1-4240-9658-2CD41A1BB82B}" destId="{8BC1F2E4-EDE4-4FCA-805C-C36778A70AEC}" srcOrd="1" destOrd="0" presId="urn:microsoft.com/office/officeart/2008/layout/HorizontalMultiLevelHierarchy"/>
    <dgm:cxn modelId="{3804A3EF-FC7E-4BCC-B99F-943F198D65A1}" type="presParOf" srcId="{778BE211-544B-4226-A2A9-2D5B6B458D3B}" destId="{1E680B2F-B18C-48ED-AF43-666F733E64B0}" srcOrd="2" destOrd="0" presId="urn:microsoft.com/office/officeart/2008/layout/HorizontalMultiLevelHierarchy"/>
    <dgm:cxn modelId="{926B1448-9A70-428B-8EE3-C1300D3C1905}" type="presParOf" srcId="{1E680B2F-B18C-48ED-AF43-666F733E64B0}" destId="{56B58D2B-EFA5-46D4-A70E-97CB60EEB4FA}" srcOrd="0" destOrd="0" presId="urn:microsoft.com/office/officeart/2008/layout/HorizontalMultiLevelHierarchy"/>
    <dgm:cxn modelId="{720C7F2D-F425-4954-846B-DEC3932B46B2}" type="presParOf" srcId="{778BE211-544B-4226-A2A9-2D5B6B458D3B}" destId="{A87A31C4-3208-412E-A4CA-33BDEC638DCF}" srcOrd="3" destOrd="0" presId="urn:microsoft.com/office/officeart/2008/layout/HorizontalMultiLevelHierarchy"/>
    <dgm:cxn modelId="{E9FB45E2-B6E6-42B6-A25D-0A2D7B810EE8}" type="presParOf" srcId="{A87A31C4-3208-412E-A4CA-33BDEC638DCF}" destId="{88903766-B87E-4A86-9020-BFE822F46EAA}" srcOrd="0" destOrd="0" presId="urn:microsoft.com/office/officeart/2008/layout/HorizontalMultiLevelHierarchy"/>
    <dgm:cxn modelId="{48C2FB7B-21C4-4D64-9D28-43E0A2978420}" type="presParOf" srcId="{A87A31C4-3208-412E-A4CA-33BDEC638DCF}" destId="{AA5C0499-DE3B-43AF-8504-331E999CA63B}" srcOrd="1" destOrd="0" presId="urn:microsoft.com/office/officeart/2008/layout/HorizontalMultiLevelHierarchy"/>
    <dgm:cxn modelId="{19AB9831-0D62-401E-8CDE-3269145B2BE7}" type="presParOf" srcId="{778BE211-544B-4226-A2A9-2D5B6B458D3B}" destId="{2BFF377F-4A83-4D7F-A29A-CE5436E7A663}" srcOrd="4" destOrd="0" presId="urn:microsoft.com/office/officeart/2008/layout/HorizontalMultiLevelHierarchy"/>
    <dgm:cxn modelId="{B35F52D8-6A32-4C25-BC7C-9CE517152A27}" type="presParOf" srcId="{2BFF377F-4A83-4D7F-A29A-CE5436E7A663}" destId="{BB3A7B8E-F588-4C8C-BFB6-894749EE0F4A}" srcOrd="0" destOrd="0" presId="urn:microsoft.com/office/officeart/2008/layout/HorizontalMultiLevelHierarchy"/>
    <dgm:cxn modelId="{E03C3AE5-3372-44C6-9E04-5548244033D6}" type="presParOf" srcId="{778BE211-544B-4226-A2A9-2D5B6B458D3B}" destId="{CE4DCF75-5025-4B70-9D4F-9E6C01070FB9}" srcOrd="5" destOrd="0" presId="urn:microsoft.com/office/officeart/2008/layout/HorizontalMultiLevelHierarchy"/>
    <dgm:cxn modelId="{304A2417-7FB9-4003-86C1-3B17DA3C80A5}" type="presParOf" srcId="{CE4DCF75-5025-4B70-9D4F-9E6C01070FB9}" destId="{0E933F6B-2DC1-42E2-8420-AC65CD46CA91}" srcOrd="0" destOrd="0" presId="urn:microsoft.com/office/officeart/2008/layout/HorizontalMultiLevelHierarchy"/>
    <dgm:cxn modelId="{CA1C33F8-E601-449C-8E90-AE9CDF50207C}" type="presParOf" srcId="{CE4DCF75-5025-4B70-9D4F-9E6C01070FB9}" destId="{58DD743F-2566-4393-8095-779A8B353528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9507860-9379-4CEE-B7DF-2651B4CCB434}" type="doc">
      <dgm:prSet loTypeId="urn:microsoft.com/office/officeart/2005/8/layout/vList4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6EA9088-1983-43E0-8DD8-003BF4B12F7F}">
      <dgm:prSet phldrT="[Текст]"/>
      <dgm:spPr/>
      <dgm:t>
        <a:bodyPr/>
        <a:lstStyle/>
        <a:p>
          <a:endParaRPr lang="ru-RU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AF5DA824-EE9C-4AAB-855C-702E0926E17C}" type="parTrans" cxnId="{52107668-3F77-4A00-B256-5C898DA167EB}">
      <dgm:prSet/>
      <dgm:spPr/>
      <dgm:t>
        <a:bodyPr/>
        <a:lstStyle/>
        <a:p>
          <a:endParaRPr lang="ru-RU"/>
        </a:p>
      </dgm:t>
    </dgm:pt>
    <dgm:pt modelId="{D755E15E-43F2-43D5-BF85-1E1CD1338099}" type="sibTrans" cxnId="{52107668-3F77-4A00-B256-5C898DA167EB}">
      <dgm:prSet/>
      <dgm:spPr/>
      <dgm:t>
        <a:bodyPr/>
        <a:lstStyle/>
        <a:p>
          <a:endParaRPr lang="ru-RU"/>
        </a:p>
      </dgm:t>
    </dgm:pt>
    <dgm:pt modelId="{4E2313FA-00D6-416D-AD0B-5AC573F0DC64}">
      <dgm:prSet phldrT="[Текст]" custT="1"/>
      <dgm:spPr/>
      <dgm:t>
        <a:bodyPr/>
        <a:lstStyle/>
        <a:p>
          <a:endParaRPr lang="ru-RU" sz="1600" b="1" dirty="0">
            <a:solidFill>
              <a:srgbClr val="002060"/>
            </a:solidFill>
          </a:endParaRPr>
        </a:p>
      </dgm:t>
    </dgm:pt>
    <dgm:pt modelId="{046BAA9E-3420-40E1-81E2-E96383C09BB0}" type="parTrans" cxnId="{3313A89B-FA30-4C9B-80B0-FAF6C5482387}">
      <dgm:prSet/>
      <dgm:spPr/>
      <dgm:t>
        <a:bodyPr/>
        <a:lstStyle/>
        <a:p>
          <a:endParaRPr lang="ru-RU"/>
        </a:p>
      </dgm:t>
    </dgm:pt>
    <dgm:pt modelId="{10FD1C4D-A103-43A3-95C9-E936BDBCF023}" type="sibTrans" cxnId="{3313A89B-FA30-4C9B-80B0-FAF6C5482387}">
      <dgm:prSet/>
      <dgm:spPr/>
      <dgm:t>
        <a:bodyPr/>
        <a:lstStyle/>
        <a:p>
          <a:endParaRPr lang="ru-RU"/>
        </a:p>
      </dgm:t>
    </dgm:pt>
    <dgm:pt modelId="{9B5DEDDC-9C43-44CA-A705-B5E6684B27EE}">
      <dgm:prSet phldrT="[Текст]" custT="1"/>
      <dgm:spPr/>
      <dgm:t>
        <a:bodyPr/>
        <a:lstStyle/>
        <a:p>
          <a:endParaRPr lang="ru-RU" sz="1600" b="1" dirty="0">
            <a:solidFill>
              <a:srgbClr val="002060"/>
            </a:solidFill>
          </a:endParaRPr>
        </a:p>
      </dgm:t>
    </dgm:pt>
    <dgm:pt modelId="{5DA28E26-073C-4B8E-95C3-BD4AC88CDDB7}" type="parTrans" cxnId="{0462F006-91F0-4B0E-94E7-FA31329B03D5}">
      <dgm:prSet/>
      <dgm:spPr/>
      <dgm:t>
        <a:bodyPr/>
        <a:lstStyle/>
        <a:p>
          <a:endParaRPr lang="ru-RU"/>
        </a:p>
      </dgm:t>
    </dgm:pt>
    <dgm:pt modelId="{FD409AB0-7A51-4821-A7BD-59E6D8F89FCE}" type="sibTrans" cxnId="{0462F006-91F0-4B0E-94E7-FA31329B03D5}">
      <dgm:prSet/>
      <dgm:spPr/>
      <dgm:t>
        <a:bodyPr/>
        <a:lstStyle/>
        <a:p>
          <a:endParaRPr lang="ru-RU"/>
        </a:p>
      </dgm:t>
    </dgm:pt>
    <dgm:pt modelId="{C66AAF9E-83A7-402F-BDC7-C0D08E5345B6}" type="pres">
      <dgm:prSet presAssocID="{B9507860-9379-4CEE-B7DF-2651B4CCB43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4143B01-7874-4B65-BA2F-A3B0E9CCA5A4}" type="pres">
      <dgm:prSet presAssocID="{C6EA9088-1983-43E0-8DD8-003BF4B12F7F}" presName="comp" presStyleCnt="0"/>
      <dgm:spPr/>
    </dgm:pt>
    <dgm:pt modelId="{0BAB9CF7-C1C2-405B-B488-5AEC3EAD9BA1}" type="pres">
      <dgm:prSet presAssocID="{C6EA9088-1983-43E0-8DD8-003BF4B12F7F}" presName="box" presStyleLbl="node1" presStyleIdx="0" presStyleCnt="2" custScaleX="100000" custScaleY="123021" custLinFactNeighborX="10827"/>
      <dgm:spPr/>
      <dgm:t>
        <a:bodyPr/>
        <a:lstStyle/>
        <a:p>
          <a:endParaRPr lang="ru-RU"/>
        </a:p>
      </dgm:t>
    </dgm:pt>
    <dgm:pt modelId="{3CF79480-F517-41DA-9B56-F232ACE72EE6}" type="pres">
      <dgm:prSet presAssocID="{C6EA9088-1983-43E0-8DD8-003BF4B12F7F}" presName="img" presStyleLbl="fgImgPlace1" presStyleIdx="0" presStyleCnt="2" custScaleX="125686" custScaleY="116437" custLinFactNeighborX="16876" custLinFactNeighborY="-444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A545BD14-BCB3-408F-9C6F-22D02822E501}" type="pres">
      <dgm:prSet presAssocID="{C6EA9088-1983-43E0-8DD8-003BF4B12F7F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F16FAA-BC30-4AF9-A806-52DCA3A4E816}" type="pres">
      <dgm:prSet presAssocID="{D755E15E-43F2-43D5-BF85-1E1CD1338099}" presName="spacer" presStyleCnt="0"/>
      <dgm:spPr/>
    </dgm:pt>
    <dgm:pt modelId="{A1116C4E-3DA3-4FAC-A8E1-910B58E28AE2}" type="pres">
      <dgm:prSet presAssocID="{4E2313FA-00D6-416D-AD0B-5AC573F0DC64}" presName="comp" presStyleCnt="0"/>
      <dgm:spPr/>
    </dgm:pt>
    <dgm:pt modelId="{4087A59F-374E-4CB5-B977-0812FEDFA879}" type="pres">
      <dgm:prSet presAssocID="{4E2313FA-00D6-416D-AD0B-5AC573F0DC64}" presName="box" presStyleLbl="node1" presStyleIdx="1" presStyleCnt="2" custScaleX="100000" custScaleY="138486" custLinFactNeighborX="-31647" custLinFactNeighborY="-5534"/>
      <dgm:spPr/>
      <dgm:t>
        <a:bodyPr/>
        <a:lstStyle/>
        <a:p>
          <a:endParaRPr lang="ru-RU"/>
        </a:p>
      </dgm:t>
    </dgm:pt>
    <dgm:pt modelId="{9C9BB7C2-B60C-4D52-A4E4-9FC0E0C5186E}" type="pres">
      <dgm:prSet presAssocID="{4E2313FA-00D6-416D-AD0B-5AC573F0DC64}" presName="img" presStyleLbl="fgImgPlace1" presStyleIdx="1" presStyleCnt="2" custScaleX="140178" custScaleY="115615" custLinFactX="149426" custLinFactY="-80386" custLinFactNeighborX="200000" custLinFactNeighborY="-100000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A603AF6A-94F1-42DE-A55B-673DC44BAE2B}" type="pres">
      <dgm:prSet presAssocID="{4E2313FA-00D6-416D-AD0B-5AC573F0DC64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DAFBC24-F443-44DA-A6B5-76456A5E6F07}" type="presOf" srcId="{4E2313FA-00D6-416D-AD0B-5AC573F0DC64}" destId="{4087A59F-374E-4CB5-B977-0812FEDFA879}" srcOrd="0" destOrd="0" presId="urn:microsoft.com/office/officeart/2005/8/layout/vList4"/>
    <dgm:cxn modelId="{3313A89B-FA30-4C9B-80B0-FAF6C5482387}" srcId="{B9507860-9379-4CEE-B7DF-2651B4CCB434}" destId="{4E2313FA-00D6-416D-AD0B-5AC573F0DC64}" srcOrd="1" destOrd="0" parTransId="{046BAA9E-3420-40E1-81E2-E96383C09BB0}" sibTransId="{10FD1C4D-A103-43A3-95C9-E936BDBCF023}"/>
    <dgm:cxn modelId="{52107668-3F77-4A00-B256-5C898DA167EB}" srcId="{B9507860-9379-4CEE-B7DF-2651B4CCB434}" destId="{C6EA9088-1983-43E0-8DD8-003BF4B12F7F}" srcOrd="0" destOrd="0" parTransId="{AF5DA824-EE9C-4AAB-855C-702E0926E17C}" sibTransId="{D755E15E-43F2-43D5-BF85-1E1CD1338099}"/>
    <dgm:cxn modelId="{5A3BD79A-2AEB-4D11-A70D-C38403156B8D}" type="presOf" srcId="{9B5DEDDC-9C43-44CA-A705-B5E6684B27EE}" destId="{A603AF6A-94F1-42DE-A55B-673DC44BAE2B}" srcOrd="1" destOrd="1" presId="urn:microsoft.com/office/officeart/2005/8/layout/vList4"/>
    <dgm:cxn modelId="{3D7C1C69-A361-4F93-B438-8004BAC3A361}" type="presOf" srcId="{4E2313FA-00D6-416D-AD0B-5AC573F0DC64}" destId="{A603AF6A-94F1-42DE-A55B-673DC44BAE2B}" srcOrd="1" destOrd="0" presId="urn:microsoft.com/office/officeart/2005/8/layout/vList4"/>
    <dgm:cxn modelId="{0462F006-91F0-4B0E-94E7-FA31329B03D5}" srcId="{4E2313FA-00D6-416D-AD0B-5AC573F0DC64}" destId="{9B5DEDDC-9C43-44CA-A705-B5E6684B27EE}" srcOrd="0" destOrd="0" parTransId="{5DA28E26-073C-4B8E-95C3-BD4AC88CDDB7}" sibTransId="{FD409AB0-7A51-4821-A7BD-59E6D8F89FCE}"/>
    <dgm:cxn modelId="{1BDD05AF-5108-4FEF-A63C-879B07FCED85}" type="presOf" srcId="{C6EA9088-1983-43E0-8DD8-003BF4B12F7F}" destId="{A545BD14-BCB3-408F-9C6F-22D02822E501}" srcOrd="1" destOrd="0" presId="urn:microsoft.com/office/officeart/2005/8/layout/vList4"/>
    <dgm:cxn modelId="{B2228F10-6997-4DF4-84C4-C96A3DFB4E30}" type="presOf" srcId="{B9507860-9379-4CEE-B7DF-2651B4CCB434}" destId="{C66AAF9E-83A7-402F-BDC7-C0D08E5345B6}" srcOrd="0" destOrd="0" presId="urn:microsoft.com/office/officeart/2005/8/layout/vList4"/>
    <dgm:cxn modelId="{B3B2D516-1D5C-4F84-B534-306808C903A4}" type="presOf" srcId="{9B5DEDDC-9C43-44CA-A705-B5E6684B27EE}" destId="{4087A59F-374E-4CB5-B977-0812FEDFA879}" srcOrd="0" destOrd="1" presId="urn:microsoft.com/office/officeart/2005/8/layout/vList4"/>
    <dgm:cxn modelId="{85193751-3A6D-4EA5-9E72-FAF6A43F6593}" type="presOf" srcId="{C6EA9088-1983-43E0-8DD8-003BF4B12F7F}" destId="{0BAB9CF7-C1C2-405B-B488-5AEC3EAD9BA1}" srcOrd="0" destOrd="0" presId="urn:microsoft.com/office/officeart/2005/8/layout/vList4"/>
    <dgm:cxn modelId="{9A1F8B3E-4AD5-4EAF-A6E9-8D43C449ED02}" type="presParOf" srcId="{C66AAF9E-83A7-402F-BDC7-C0D08E5345B6}" destId="{84143B01-7874-4B65-BA2F-A3B0E9CCA5A4}" srcOrd="0" destOrd="0" presId="urn:microsoft.com/office/officeart/2005/8/layout/vList4"/>
    <dgm:cxn modelId="{80AAD130-3A91-4BFD-92E7-09C88A123A5C}" type="presParOf" srcId="{84143B01-7874-4B65-BA2F-A3B0E9CCA5A4}" destId="{0BAB9CF7-C1C2-405B-B488-5AEC3EAD9BA1}" srcOrd="0" destOrd="0" presId="urn:microsoft.com/office/officeart/2005/8/layout/vList4"/>
    <dgm:cxn modelId="{A347E5A2-8851-4938-974C-FABB52AA681D}" type="presParOf" srcId="{84143B01-7874-4B65-BA2F-A3B0E9CCA5A4}" destId="{3CF79480-F517-41DA-9B56-F232ACE72EE6}" srcOrd="1" destOrd="0" presId="urn:microsoft.com/office/officeart/2005/8/layout/vList4"/>
    <dgm:cxn modelId="{62D9571A-4FC5-43B0-94A1-AC635BBAC589}" type="presParOf" srcId="{84143B01-7874-4B65-BA2F-A3B0E9CCA5A4}" destId="{A545BD14-BCB3-408F-9C6F-22D02822E501}" srcOrd="2" destOrd="0" presId="urn:microsoft.com/office/officeart/2005/8/layout/vList4"/>
    <dgm:cxn modelId="{FF7E2722-F524-48D2-BE9A-12DADCAE11E8}" type="presParOf" srcId="{C66AAF9E-83A7-402F-BDC7-C0D08E5345B6}" destId="{06F16FAA-BC30-4AF9-A806-52DCA3A4E816}" srcOrd="1" destOrd="0" presId="urn:microsoft.com/office/officeart/2005/8/layout/vList4"/>
    <dgm:cxn modelId="{9474BD46-0A75-4FFA-8BF8-323E970CFD74}" type="presParOf" srcId="{C66AAF9E-83A7-402F-BDC7-C0D08E5345B6}" destId="{A1116C4E-3DA3-4FAC-A8E1-910B58E28AE2}" srcOrd="2" destOrd="0" presId="urn:microsoft.com/office/officeart/2005/8/layout/vList4"/>
    <dgm:cxn modelId="{B236C7D1-D8DB-4281-AC43-826E0DD6EFFD}" type="presParOf" srcId="{A1116C4E-3DA3-4FAC-A8E1-910B58E28AE2}" destId="{4087A59F-374E-4CB5-B977-0812FEDFA879}" srcOrd="0" destOrd="0" presId="urn:microsoft.com/office/officeart/2005/8/layout/vList4"/>
    <dgm:cxn modelId="{D8711320-F976-42CB-A82E-18463796E37F}" type="presParOf" srcId="{A1116C4E-3DA3-4FAC-A8E1-910B58E28AE2}" destId="{9C9BB7C2-B60C-4D52-A4E4-9FC0E0C5186E}" srcOrd="1" destOrd="0" presId="urn:microsoft.com/office/officeart/2005/8/layout/vList4"/>
    <dgm:cxn modelId="{3B3E32A2-9C15-4F1C-B518-B4CF501D4CDB}" type="presParOf" srcId="{A1116C4E-3DA3-4FAC-A8E1-910B58E28AE2}" destId="{A603AF6A-94F1-42DE-A55B-673DC44BAE2B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D11B5B-7479-4BCB-BFC8-8A12FA83166F}">
      <dsp:nvSpPr>
        <dsp:cNvPr id="0" name=""/>
        <dsp:cNvSpPr/>
      </dsp:nvSpPr>
      <dsp:spPr>
        <a:xfrm rot="5400000">
          <a:off x="983361" y="2559937"/>
          <a:ext cx="1240581" cy="2064299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BB104C-CF3D-4952-AA59-E16438D58ABF}">
      <dsp:nvSpPr>
        <dsp:cNvPr id="0" name=""/>
        <dsp:cNvSpPr/>
      </dsp:nvSpPr>
      <dsp:spPr>
        <a:xfrm>
          <a:off x="749945" y="3200404"/>
          <a:ext cx="2081504" cy="8059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52 135, 8 тыс. руб.</a:t>
          </a:r>
          <a:endParaRPr lang="ru-RU" sz="3000" kern="1200" dirty="0"/>
        </a:p>
      </dsp:txBody>
      <dsp:txXfrm>
        <a:off x="749945" y="3200404"/>
        <a:ext cx="2081504" cy="805907"/>
      </dsp:txXfrm>
    </dsp:sp>
    <dsp:sp modelId="{7E201C75-AC55-4542-A603-B98187612ED3}">
      <dsp:nvSpPr>
        <dsp:cNvPr id="0" name=""/>
        <dsp:cNvSpPr/>
      </dsp:nvSpPr>
      <dsp:spPr>
        <a:xfrm>
          <a:off x="591972" y="2095638"/>
          <a:ext cx="2165749" cy="744107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39E5E7-7E83-4FCA-A58B-5C4B8DCE265B}">
      <dsp:nvSpPr>
        <dsp:cNvPr id="0" name=""/>
        <dsp:cNvSpPr/>
      </dsp:nvSpPr>
      <dsp:spPr>
        <a:xfrm rot="5400000">
          <a:off x="3875512" y="1576766"/>
          <a:ext cx="1240581" cy="2064299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8B4F86-718B-4590-9507-C860C7BAF546}">
      <dsp:nvSpPr>
        <dsp:cNvPr id="0" name=""/>
        <dsp:cNvSpPr/>
      </dsp:nvSpPr>
      <dsp:spPr>
        <a:xfrm>
          <a:off x="3695699" y="2246169"/>
          <a:ext cx="1863660" cy="5605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47 525,2 тыс. руб.</a:t>
          </a:r>
          <a:endParaRPr lang="ru-RU" sz="3000" kern="1200" dirty="0"/>
        </a:p>
      </dsp:txBody>
      <dsp:txXfrm>
        <a:off x="3695699" y="2246169"/>
        <a:ext cx="1863660" cy="560588"/>
      </dsp:txXfrm>
    </dsp:sp>
    <dsp:sp modelId="{482FBA8E-1B56-41C6-88E0-CA3E42F8A417}">
      <dsp:nvSpPr>
        <dsp:cNvPr id="0" name=""/>
        <dsp:cNvSpPr/>
      </dsp:nvSpPr>
      <dsp:spPr>
        <a:xfrm>
          <a:off x="3518069" y="901160"/>
          <a:ext cx="1867500" cy="873047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816B5D-0576-4C80-AD22-A3A4AEC1952B}">
      <dsp:nvSpPr>
        <dsp:cNvPr id="0" name=""/>
        <dsp:cNvSpPr/>
      </dsp:nvSpPr>
      <dsp:spPr>
        <a:xfrm rot="5400000">
          <a:off x="6638128" y="510063"/>
          <a:ext cx="1240581" cy="2064299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009EA0-37FB-402F-B17F-7ABC79A4C7B2}">
      <dsp:nvSpPr>
        <dsp:cNvPr id="0" name=""/>
        <dsp:cNvSpPr/>
      </dsp:nvSpPr>
      <dsp:spPr>
        <a:xfrm>
          <a:off x="6420638" y="1176256"/>
          <a:ext cx="1863660" cy="1909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36 808,6 тыс. руб.</a:t>
          </a:r>
          <a:endParaRPr lang="ru-RU" sz="3000" kern="1200" dirty="0"/>
        </a:p>
      </dsp:txBody>
      <dsp:txXfrm>
        <a:off x="6420638" y="1176256"/>
        <a:ext cx="1863660" cy="1909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9F401C-A662-4128-BEAC-F746EA2C605B}">
      <dsp:nvSpPr>
        <dsp:cNvPr id="0" name=""/>
        <dsp:cNvSpPr/>
      </dsp:nvSpPr>
      <dsp:spPr>
        <a:xfrm rot="5400000">
          <a:off x="4653964" y="-1864685"/>
          <a:ext cx="830989" cy="477125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800" kern="1200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rPr>
            <a:t>187 857,7 тыс. руб.</a:t>
          </a:r>
          <a:endParaRPr lang="ru-RU" sz="3800" kern="1200" dirty="0"/>
        </a:p>
      </dsp:txBody>
      <dsp:txXfrm rot="-5400000">
        <a:off x="2683831" y="146014"/>
        <a:ext cx="4730690" cy="749857"/>
      </dsp:txXfrm>
    </dsp:sp>
    <dsp:sp modelId="{9F057BD7-56CC-4367-A284-D7EF36B7A692}">
      <dsp:nvSpPr>
        <dsp:cNvPr id="0" name=""/>
        <dsp:cNvSpPr/>
      </dsp:nvSpPr>
      <dsp:spPr>
        <a:xfrm>
          <a:off x="0" y="1573"/>
          <a:ext cx="2683831" cy="10387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rPr>
            <a:t>общеобразовательные учреждения</a:t>
          </a:r>
          <a:endParaRPr lang="ru-RU" sz="1900" kern="1200" dirty="0"/>
        </a:p>
      </dsp:txBody>
      <dsp:txXfrm>
        <a:off x="50707" y="52280"/>
        <a:ext cx="2582417" cy="937323"/>
      </dsp:txXfrm>
    </dsp:sp>
    <dsp:sp modelId="{8016163A-DFE1-4A3E-8783-C8DF908F80EB}">
      <dsp:nvSpPr>
        <dsp:cNvPr id="0" name=""/>
        <dsp:cNvSpPr/>
      </dsp:nvSpPr>
      <dsp:spPr>
        <a:xfrm rot="5400000">
          <a:off x="4653964" y="-774011"/>
          <a:ext cx="830989" cy="477125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800" kern="1200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rPr>
            <a:t>226 7441,0 тыс. руб. </a:t>
          </a:r>
          <a:endParaRPr lang="ru-RU" sz="3800" kern="1200" dirty="0"/>
        </a:p>
      </dsp:txBody>
      <dsp:txXfrm rot="-5400000">
        <a:off x="2683831" y="1236688"/>
        <a:ext cx="4730690" cy="749857"/>
      </dsp:txXfrm>
    </dsp:sp>
    <dsp:sp modelId="{5C7B4A67-9AF9-4284-BCA4-74A8BF6F8031}">
      <dsp:nvSpPr>
        <dsp:cNvPr id="0" name=""/>
        <dsp:cNvSpPr/>
      </dsp:nvSpPr>
      <dsp:spPr>
        <a:xfrm>
          <a:off x="0" y="1092247"/>
          <a:ext cx="2683831" cy="10387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rPr>
            <a:t>дошкольные образовательные учреждения</a:t>
          </a:r>
          <a:endParaRPr lang="ru-RU" sz="1900" kern="1200" dirty="0"/>
        </a:p>
      </dsp:txBody>
      <dsp:txXfrm>
        <a:off x="50707" y="1142954"/>
        <a:ext cx="2582417" cy="937323"/>
      </dsp:txXfrm>
    </dsp:sp>
    <dsp:sp modelId="{81BC14BA-5CFB-46C6-893F-102432C6455F}">
      <dsp:nvSpPr>
        <dsp:cNvPr id="0" name=""/>
        <dsp:cNvSpPr/>
      </dsp:nvSpPr>
      <dsp:spPr>
        <a:xfrm rot="5400000">
          <a:off x="4653964" y="316662"/>
          <a:ext cx="830989" cy="477125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800" kern="1200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rPr>
            <a:t>237 969,7 тыс. руб.</a:t>
          </a:r>
          <a:endParaRPr lang="ru-RU" sz="3800" kern="1200" dirty="0"/>
        </a:p>
      </dsp:txBody>
      <dsp:txXfrm rot="-5400000">
        <a:off x="2683831" y="2327361"/>
        <a:ext cx="4730690" cy="749857"/>
      </dsp:txXfrm>
    </dsp:sp>
    <dsp:sp modelId="{4051B0DB-6529-4430-84A6-017E9202CE95}">
      <dsp:nvSpPr>
        <dsp:cNvPr id="0" name=""/>
        <dsp:cNvSpPr/>
      </dsp:nvSpPr>
      <dsp:spPr>
        <a:xfrm>
          <a:off x="0" y="2182921"/>
          <a:ext cx="2683831" cy="10387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rPr>
            <a:t>учреждения дополнительного образования детей </a:t>
          </a:r>
          <a:endParaRPr lang="ru-RU" sz="1900" kern="1200" dirty="0"/>
        </a:p>
      </dsp:txBody>
      <dsp:txXfrm>
        <a:off x="50707" y="2233628"/>
        <a:ext cx="2582417" cy="93732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51DE5C-8E8A-4670-B59D-244FBD126F5E}" type="datetimeFigureOut">
              <a:rPr lang="ru-RU" smtClean="0"/>
              <a:pPr/>
              <a:t>13.06.2019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C3B7FE-83EA-4FA4-BE88-65D4A5B34C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5443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CCE2DE52-3D8E-4916-B16D-AB13D50BA48A}" type="datetimeFigureOut">
              <a:rPr lang="en-US"/>
              <a:pPr>
                <a:defRPr/>
              </a:pPr>
              <a:t>6/13/2019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489909B7-B6F8-4317-865D-005A0DF65B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8835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ACF561-D79B-4866-BD0C-C38FCA037C5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005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9909B7-B6F8-4317-865D-005A0DF65BA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939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20A593-90DD-4F58-94A3-13C767213ECD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9932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20A593-90DD-4F58-94A3-13C767213ECD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993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235700"/>
            <a:ext cx="762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200" b="1"/>
            </a:lvl1pPr>
          </a:lstStyle>
          <a:p>
            <a:pPr>
              <a:defRPr/>
            </a:pPr>
            <a:fld id="{5D59D48F-44EC-4529-95F1-447FFD2B6BB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235700"/>
            <a:ext cx="762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200" b="1"/>
            </a:lvl1pPr>
          </a:lstStyle>
          <a:p>
            <a:pPr>
              <a:defRPr/>
            </a:pPr>
            <a:fld id="{5D59D48F-44EC-4529-95F1-447FFD2B6BB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235700"/>
            <a:ext cx="762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200" b="1"/>
            </a:lvl1pPr>
          </a:lstStyle>
          <a:p>
            <a:pPr>
              <a:defRPr/>
            </a:pPr>
            <a:fld id="{5D59D48F-44EC-4529-95F1-447FFD2B6BB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1295400"/>
            <a:ext cx="5410200" cy="16986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2990850"/>
            <a:ext cx="5410200" cy="120015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www.PresentationPro.com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DEA80-F35E-44E0-9EF1-284FE7EE94A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359195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www.PresentationPro.com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6E443-B31B-4C8A-8D55-A051E182651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993383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www.PresentationPro.com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5D097-AE3E-4D27-B038-E9886549BA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251358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267200" cy="4640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67200" cy="4640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www.PresentationPro.com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60250-FFF8-4BC4-AA5A-2FC86E280F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489746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www.PresentationPro.com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00EFF-2E10-4E5B-990A-CBF94DB83CD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130546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www.PresentationPro.com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4DCD5-EA22-4518-B4EA-6BD458ED0A7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075477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www.PresentationPro.com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86A4A-9268-4CFD-96D2-3403776278F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758097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www.PresentationPro.com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274D7-99D5-4A12-907D-0983A6B749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85532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235700"/>
            <a:ext cx="762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200" b="1"/>
            </a:lvl1pPr>
          </a:lstStyle>
          <a:p>
            <a:pPr>
              <a:defRPr/>
            </a:pPr>
            <a:fld id="{5D59D48F-44EC-4529-95F1-447FFD2B6BB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www.PresentationPro.com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80EC5-EB22-4764-8F40-D78BEC962E7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057097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www.PresentationPro.com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DDEAC-1F6C-4A25-A36D-93CB3BA86F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616265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457200"/>
            <a:ext cx="2171700" cy="57832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457200"/>
            <a:ext cx="6362700" cy="57832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www.PresentationPro.com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850F0-F7BE-4A9F-B623-F90FEECFBA0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762417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235700"/>
            <a:ext cx="762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200" b="1"/>
            </a:lvl1pPr>
          </a:lstStyle>
          <a:p>
            <a:pPr>
              <a:defRPr/>
            </a:pPr>
            <a:fld id="{5D59D48F-44EC-4529-95F1-447FFD2B6BB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600869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235700"/>
            <a:ext cx="762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200" b="1"/>
            </a:lvl1pPr>
          </a:lstStyle>
          <a:p>
            <a:pPr>
              <a:defRPr/>
            </a:pPr>
            <a:fld id="{5D59D48F-44EC-4529-95F1-447FFD2B6BB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392993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235700"/>
            <a:ext cx="762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200" b="1"/>
            </a:lvl1pPr>
          </a:lstStyle>
          <a:p>
            <a:pPr>
              <a:defRPr/>
            </a:pPr>
            <a:fld id="{5D59D48F-44EC-4529-95F1-447FFD2B6BB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845150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235700"/>
            <a:ext cx="762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200" b="1"/>
            </a:lvl1pPr>
          </a:lstStyle>
          <a:p>
            <a:pPr>
              <a:defRPr/>
            </a:pPr>
            <a:fld id="{5D59D48F-44EC-4529-95F1-447FFD2B6BB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025697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235700"/>
            <a:ext cx="762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200" b="1"/>
            </a:lvl1pPr>
          </a:lstStyle>
          <a:p>
            <a:pPr>
              <a:defRPr/>
            </a:pPr>
            <a:fld id="{5D59D48F-44EC-4529-95F1-447FFD2B6BB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003827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235700"/>
            <a:ext cx="762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200" b="1"/>
            </a:lvl1pPr>
          </a:lstStyle>
          <a:p>
            <a:pPr>
              <a:defRPr/>
            </a:pPr>
            <a:fld id="{5D59D48F-44EC-4529-95F1-447FFD2B6BB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022225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235700"/>
            <a:ext cx="762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200" b="1"/>
            </a:lvl1pPr>
          </a:lstStyle>
          <a:p>
            <a:pPr>
              <a:defRPr/>
            </a:pPr>
            <a:fld id="{5D59D48F-44EC-4529-95F1-447FFD2B6BB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564584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235700"/>
            <a:ext cx="762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200" b="1"/>
            </a:lvl1pPr>
          </a:lstStyle>
          <a:p>
            <a:pPr>
              <a:defRPr/>
            </a:pPr>
            <a:fld id="{5D59D48F-44EC-4529-95F1-447FFD2B6BB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235700"/>
            <a:ext cx="762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200" b="1"/>
            </a:lvl1pPr>
          </a:lstStyle>
          <a:p>
            <a:pPr>
              <a:defRPr/>
            </a:pPr>
            <a:fld id="{5D59D48F-44EC-4529-95F1-447FFD2B6BB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065827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235700"/>
            <a:ext cx="762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200" b="1"/>
            </a:lvl1pPr>
          </a:lstStyle>
          <a:p>
            <a:pPr>
              <a:defRPr/>
            </a:pPr>
            <a:fld id="{5D59D48F-44EC-4529-95F1-447FFD2B6BB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407901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235700"/>
            <a:ext cx="762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200" b="1"/>
            </a:lvl1pPr>
          </a:lstStyle>
          <a:p>
            <a:pPr>
              <a:defRPr/>
            </a:pPr>
            <a:fld id="{5D59D48F-44EC-4529-95F1-447FFD2B6BB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799472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235700"/>
            <a:ext cx="762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200" b="1"/>
            </a:lvl1pPr>
          </a:lstStyle>
          <a:p>
            <a:pPr>
              <a:defRPr/>
            </a:pPr>
            <a:fld id="{5D59D48F-44EC-4529-95F1-447FFD2B6BB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010617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235700"/>
            <a:ext cx="762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200" b="1"/>
            </a:lvl1pPr>
          </a:lstStyle>
          <a:p>
            <a:pPr>
              <a:defRPr/>
            </a:pPr>
            <a:fld id="{5D59D48F-44EC-4529-95F1-447FFD2B6BB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235700"/>
            <a:ext cx="762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200" b="1"/>
            </a:lvl1pPr>
          </a:lstStyle>
          <a:p>
            <a:pPr>
              <a:defRPr/>
            </a:pPr>
            <a:fld id="{5D59D48F-44EC-4529-95F1-447FFD2B6BB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235700"/>
            <a:ext cx="762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200" b="1"/>
            </a:lvl1pPr>
          </a:lstStyle>
          <a:p>
            <a:pPr>
              <a:defRPr/>
            </a:pPr>
            <a:fld id="{5D59D48F-44EC-4529-95F1-447FFD2B6BB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235700"/>
            <a:ext cx="762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200" b="1"/>
            </a:lvl1pPr>
          </a:lstStyle>
          <a:p>
            <a:pPr>
              <a:defRPr/>
            </a:pPr>
            <a:fld id="{5D59D48F-44EC-4529-95F1-447FFD2B6BB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235700"/>
            <a:ext cx="762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200" b="1"/>
            </a:lvl1pPr>
          </a:lstStyle>
          <a:p>
            <a:pPr>
              <a:defRPr/>
            </a:pPr>
            <a:fld id="{5D59D48F-44EC-4529-95F1-447FFD2B6BB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235700"/>
            <a:ext cx="762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200" b="1"/>
            </a:lvl1pPr>
          </a:lstStyle>
          <a:p>
            <a:pPr>
              <a:defRPr/>
            </a:pPr>
            <a:fld id="{5D59D48F-44EC-4529-95F1-447FFD2B6BB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no-translate-detected_318-38065.pn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8077200" y="6224055"/>
            <a:ext cx="1066800" cy="63394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57" r:id="rId1"/>
    <p:sldLayoutId id="2147484158" r:id="rId2"/>
    <p:sldLayoutId id="2147484159" r:id="rId3"/>
    <p:sldLayoutId id="2147484160" r:id="rId4"/>
    <p:sldLayoutId id="2147484161" r:id="rId5"/>
    <p:sldLayoutId id="2147484162" r:id="rId6"/>
    <p:sldLayoutId id="2147484163" r:id="rId7"/>
    <p:sldLayoutId id="2147484164" r:id="rId8"/>
    <p:sldLayoutId id="2147484165" r:id="rId9"/>
    <p:sldLayoutId id="2147484166" r:id="rId10"/>
    <p:sldLayoutId id="2147484167" r:id="rId11"/>
  </p:sldLayoutIdLst>
  <p:transition>
    <p:fade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457200"/>
            <a:ext cx="8686800" cy="110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600200"/>
            <a:ext cx="8686800" cy="464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86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www.PresentationPro.com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80E7F3C-A41D-4D37-BD64-45CD6B55508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683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3" r:id="rId1"/>
    <p:sldLayoutId id="2147484194" r:id="rId2"/>
    <p:sldLayoutId id="2147484195" r:id="rId3"/>
    <p:sldLayoutId id="2147484196" r:id="rId4"/>
    <p:sldLayoutId id="2147484197" r:id="rId5"/>
    <p:sldLayoutId id="2147484198" r:id="rId6"/>
    <p:sldLayoutId id="2147484199" r:id="rId7"/>
    <p:sldLayoutId id="2147484200" r:id="rId8"/>
    <p:sldLayoutId id="2147484201" r:id="rId9"/>
    <p:sldLayoutId id="2147484202" r:id="rId10"/>
    <p:sldLayoutId id="2147484203" r:id="rId11"/>
  </p:sldLayoutIdLst>
  <p:transition>
    <p:fade/>
  </p:transition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no-translate-detected_318-38065.pn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8077200" y="6224055"/>
            <a:ext cx="1066800" cy="633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683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5" r:id="rId1"/>
    <p:sldLayoutId id="2147484206" r:id="rId2"/>
    <p:sldLayoutId id="2147484207" r:id="rId3"/>
    <p:sldLayoutId id="2147484208" r:id="rId4"/>
    <p:sldLayoutId id="2147484209" r:id="rId5"/>
    <p:sldLayoutId id="2147484210" r:id="rId6"/>
    <p:sldLayoutId id="2147484211" r:id="rId7"/>
    <p:sldLayoutId id="2147484212" r:id="rId8"/>
    <p:sldLayoutId id="2147484213" r:id="rId9"/>
    <p:sldLayoutId id="2147484214" r:id="rId10"/>
    <p:sldLayoutId id="2147484215" r:id="rId11"/>
  </p:sldLayoutIdLst>
  <p:transition>
    <p:fade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16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3"/>
          <p:cNvSpPr>
            <a:spLocks noGrp="1"/>
          </p:cNvSpPr>
          <p:nvPr>
            <p:ph type="ctrTitle" idx="4294967295"/>
          </p:nvPr>
        </p:nvSpPr>
        <p:spPr>
          <a:xfrm>
            <a:off x="304800" y="2286000"/>
            <a:ext cx="7467600" cy="1698625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ru-RU" altLang="ru-RU" sz="2400" b="1" dirty="0">
                <a:solidFill>
                  <a:srgbClr val="005392"/>
                </a:solidFill>
              </a:rPr>
              <a:t>СТРАТЕГИЧЕСКИЕ И ЦЕЛЕВЫЕ ОРИЕНТИРЫ РАЗВИТИЯ СИСТЕМЫ ОБРАЗОВАНИЯ ГОРОДА ХАНТЫ-МАНСИЙСКА</a:t>
            </a:r>
            <a:endParaRPr lang="ru-RU" altLang="ru-RU" sz="2400" dirty="0" smtClean="0">
              <a:solidFill>
                <a:srgbClr val="005392"/>
              </a:solidFill>
            </a:endParaRPr>
          </a:p>
        </p:txBody>
      </p:sp>
      <p:sp>
        <p:nvSpPr>
          <p:cNvPr id="13315" name="Subtitle 4"/>
          <p:cNvSpPr>
            <a:spLocks noGrp="1"/>
          </p:cNvSpPr>
          <p:nvPr>
            <p:ph type="subTitle" idx="4294967295"/>
          </p:nvPr>
        </p:nvSpPr>
        <p:spPr>
          <a:xfrm>
            <a:off x="283191" y="4038600"/>
            <a:ext cx="5410200" cy="590550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ru-RU" altLang="ru-RU" sz="1400" dirty="0" smtClean="0"/>
              <a:t>       Доклад на августовское совещание педагогических работников города </a:t>
            </a:r>
            <a:r>
              <a:rPr lang="ru-RU" altLang="ru-RU" sz="1400" dirty="0" smtClean="0"/>
              <a:t>Ханты-Мансийска</a:t>
            </a:r>
            <a:endParaRPr lang="ru-RU" altLang="ru-RU" sz="1400" dirty="0" smtClean="0"/>
          </a:p>
        </p:txBody>
      </p:sp>
      <p:pic>
        <p:nvPicPr>
          <p:cNvPr id="4" name="Picture 11" descr="H:\Лого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81000"/>
            <a:ext cx="1015262" cy="1295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5" name="Subtitle 4"/>
          <p:cNvSpPr txBox="1">
            <a:spLocks/>
          </p:cNvSpPr>
          <p:nvPr/>
        </p:nvSpPr>
        <p:spPr>
          <a:xfrm>
            <a:off x="609600" y="5562600"/>
            <a:ext cx="5340255" cy="59055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buFontTx/>
              <a:buNone/>
            </a:pPr>
            <a:r>
              <a:rPr lang="ru-RU" altLang="ru-RU" sz="1400" dirty="0" smtClean="0"/>
              <a:t>г. Ханты-Мансийск –  2018 </a:t>
            </a:r>
            <a:endParaRPr lang="ru-RU" altLang="ru-RU" sz="14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5D59D48F-44EC-4529-95F1-447FFD2B6BB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14400" y="1333351"/>
            <a:ext cx="784860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endParaRPr lang="ru-RU" sz="2200" dirty="0">
              <a:solidFill>
                <a:srgbClr val="00000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endParaRPr lang="ru-RU" sz="2200" dirty="0" smtClean="0">
              <a:solidFill>
                <a:srgbClr val="00000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endParaRPr lang="ru-RU" sz="2200" dirty="0">
              <a:solidFill>
                <a:srgbClr val="00000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endParaRPr lang="ru-RU" sz="2200" dirty="0" smtClean="0">
              <a:solidFill>
                <a:srgbClr val="00000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endParaRPr lang="ru-RU" sz="2200" dirty="0">
              <a:solidFill>
                <a:srgbClr val="00000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endParaRPr lang="ru-RU" sz="2200" dirty="0" smtClean="0">
              <a:solidFill>
                <a:srgbClr val="00000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endParaRPr lang="ru-RU" sz="2200" dirty="0">
              <a:solidFill>
                <a:srgbClr val="00000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endParaRPr lang="ru-RU" sz="2200" dirty="0" smtClean="0">
              <a:solidFill>
                <a:srgbClr val="00000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endParaRPr lang="ru-RU" sz="2200" dirty="0">
              <a:solidFill>
                <a:srgbClr val="00000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endParaRPr lang="ru-RU" sz="2200" dirty="0" smtClean="0">
              <a:solidFill>
                <a:srgbClr val="00000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endParaRPr lang="ru-RU" sz="2200" dirty="0">
              <a:solidFill>
                <a:srgbClr val="00000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endParaRPr lang="ru-RU" sz="2200" dirty="0" smtClean="0">
              <a:solidFill>
                <a:srgbClr val="000000"/>
              </a:solidFill>
            </a:endParaRPr>
          </a:p>
          <a:p>
            <a:endParaRPr lang="ru-RU" sz="2200" dirty="0" smtClean="0">
              <a:solidFill>
                <a:srgbClr val="0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7700" y="133022"/>
            <a:ext cx="76199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333399">
                    <a:lumMod val="75000"/>
                  </a:srgbClr>
                </a:solidFill>
                <a:cs typeface="Times New Roman" pitchFamily="18" charset="0"/>
              </a:rPr>
              <a:t>Целевые показатели муниципальной составляющей федерального проекта «Социальная активность»</a:t>
            </a:r>
            <a:endParaRPr lang="ru-RU" b="1" dirty="0">
              <a:solidFill>
                <a:srgbClr val="333399">
                  <a:lumMod val="75000"/>
                </a:srgbClr>
              </a:solidFill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7700" y="1524000"/>
            <a:ext cx="78105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dirty="0">
                <a:latin typeface="Times New Roman"/>
                <a:ea typeface="Times New Roman"/>
              </a:rPr>
              <a:t>вовлечение обучающихся в </a:t>
            </a:r>
            <a:r>
              <a:rPr lang="ru-RU" dirty="0">
                <a:latin typeface="Times New Roman"/>
                <a:ea typeface="Calibri"/>
              </a:rPr>
              <a:t>деятельность общественных объединений, в </a:t>
            </a:r>
            <a:r>
              <a:rPr lang="ru-RU" dirty="0" smtClean="0">
                <a:latin typeface="Times New Roman"/>
                <a:ea typeface="Calibri"/>
              </a:rPr>
              <a:t>том числе волонтерских </a:t>
            </a:r>
            <a:r>
              <a:rPr lang="ru-RU" dirty="0">
                <a:latin typeface="Times New Roman"/>
                <a:ea typeface="Calibri"/>
              </a:rPr>
              <a:t>и </a:t>
            </a:r>
            <a:r>
              <a:rPr lang="ru-RU" dirty="0" smtClean="0">
                <a:latin typeface="Times New Roman"/>
                <a:ea typeface="Calibri"/>
              </a:rPr>
              <a:t>добровольческих; </a:t>
            </a:r>
          </a:p>
          <a:p>
            <a:pPr marL="342900" indent="-342900">
              <a:buFont typeface="Wingdings" pitchFamily="2" charset="2"/>
              <a:buChar char="Ø"/>
            </a:pPr>
            <a:endParaRPr lang="ru-RU" dirty="0">
              <a:latin typeface="Times New Roman"/>
              <a:ea typeface="Calibri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dirty="0" smtClean="0">
                <a:latin typeface="Times New Roman"/>
                <a:ea typeface="Calibri"/>
              </a:rPr>
              <a:t>привлечение населения к работе в качестве волонтеров. </a:t>
            </a:r>
          </a:p>
          <a:p>
            <a:pPr marL="342900" indent="-342900">
              <a:buFont typeface="Wingdings" pitchFamily="2" charset="2"/>
              <a:buChar char="Ø"/>
            </a:pPr>
            <a:endParaRPr lang="ru-RU" dirty="0">
              <a:latin typeface="Times New Roman"/>
              <a:ea typeface="Calibri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ru-RU" dirty="0" smtClean="0">
              <a:latin typeface="Times New Roman"/>
              <a:ea typeface="Calibri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14400" y="3988612"/>
            <a:ext cx="7440872" cy="1164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2018-2024              3 600 человек 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solidFill>
                <a:srgbClr val="002060"/>
              </a:solidFill>
              <a:latin typeface="Times New Roman"/>
              <a:ea typeface="Times New Roman"/>
              <a:cs typeface="Times New Roman"/>
            </a:endParaRPr>
          </a:p>
          <a:p>
            <a:pPr algn="ctr"/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4139536" y="4403928"/>
            <a:ext cx="495300" cy="3048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796534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5D59D48F-44EC-4529-95F1-447FFD2B6BB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14400" y="1333351"/>
            <a:ext cx="784860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endParaRPr lang="ru-RU" sz="2200" dirty="0">
              <a:solidFill>
                <a:srgbClr val="00000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endParaRPr lang="ru-RU" sz="2200" dirty="0" smtClean="0">
              <a:solidFill>
                <a:srgbClr val="00000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endParaRPr lang="ru-RU" sz="2200" dirty="0">
              <a:solidFill>
                <a:srgbClr val="00000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endParaRPr lang="ru-RU" sz="2200" dirty="0" smtClean="0">
              <a:solidFill>
                <a:srgbClr val="00000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endParaRPr lang="ru-RU" sz="2200" dirty="0">
              <a:solidFill>
                <a:srgbClr val="00000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endParaRPr lang="ru-RU" sz="2200" dirty="0" smtClean="0">
              <a:solidFill>
                <a:srgbClr val="00000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endParaRPr lang="ru-RU" sz="2200" dirty="0">
              <a:solidFill>
                <a:srgbClr val="00000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endParaRPr lang="ru-RU" sz="2200" dirty="0" smtClean="0">
              <a:solidFill>
                <a:srgbClr val="00000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endParaRPr lang="ru-RU" sz="2200" dirty="0">
              <a:solidFill>
                <a:srgbClr val="00000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endParaRPr lang="ru-RU" sz="2200" dirty="0" smtClean="0">
              <a:solidFill>
                <a:srgbClr val="00000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endParaRPr lang="ru-RU" sz="2200" dirty="0">
              <a:solidFill>
                <a:srgbClr val="00000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endParaRPr lang="ru-RU" sz="2200" dirty="0" smtClean="0">
              <a:solidFill>
                <a:srgbClr val="000000"/>
              </a:solidFill>
            </a:endParaRPr>
          </a:p>
          <a:p>
            <a:endParaRPr lang="ru-RU" sz="2200" dirty="0" smtClean="0">
              <a:solidFill>
                <a:srgbClr val="0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3400" y="133022"/>
            <a:ext cx="8153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333399">
                    <a:lumMod val="75000"/>
                  </a:srgbClr>
                </a:solidFill>
                <a:cs typeface="Times New Roman" pitchFamily="18" charset="0"/>
              </a:rPr>
              <a:t>Целевые показатели муниципальной составляющей федерального </a:t>
            </a:r>
            <a:r>
              <a:rPr lang="ru-RU" b="1" dirty="0">
                <a:solidFill>
                  <a:srgbClr val="333399">
                    <a:lumMod val="75000"/>
                  </a:srgbClr>
                </a:solidFill>
                <a:cs typeface="Times New Roman" pitchFamily="18" charset="0"/>
              </a:rPr>
              <a:t>проекта «Создание условий для осуществления трудовой деятельности женщин с детьми, включая ликвидацию очереди в ясли для детей трех лет»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5300" y="1664271"/>
            <a:ext cx="8229600" cy="4270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dirty="0">
                <a:solidFill>
                  <a:schemeClr val="accent4"/>
                </a:solidFill>
                <a:ea typeface="Times New Roman"/>
                <a:cs typeface="Times New Roman" pitchFamily="18" charset="0"/>
              </a:rPr>
              <a:t>Численность воспитанников в возрасте до трех </a:t>
            </a:r>
            <a:r>
              <a:rPr lang="ru-RU" sz="2000" b="1" dirty="0" smtClean="0">
                <a:solidFill>
                  <a:schemeClr val="accent4"/>
                </a:solidFill>
                <a:ea typeface="Times New Roman"/>
                <a:cs typeface="Times New Roman" pitchFamily="18" charset="0"/>
              </a:rPr>
              <a:t>лет:</a:t>
            </a:r>
          </a:p>
          <a:p>
            <a:pPr marL="342900" lvl="0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0000"/>
                </a:solidFill>
                <a:ea typeface="Times New Roman"/>
                <a:cs typeface="Times New Roman" pitchFamily="18" charset="0"/>
              </a:rPr>
              <a:t>посещающих </a:t>
            </a:r>
            <a:r>
              <a:rPr lang="ru-RU" sz="2000" dirty="0">
                <a:solidFill>
                  <a:srgbClr val="000000"/>
                </a:solidFill>
                <a:ea typeface="Times New Roman"/>
                <a:cs typeface="Times New Roman" pitchFamily="18" charset="0"/>
              </a:rPr>
              <a:t>государственные и муниципальные образовательные организации, осуществляющие образовательную деятельность по образовательным программам дошкольного </a:t>
            </a:r>
            <a:r>
              <a:rPr lang="ru-RU" sz="2000" dirty="0" smtClean="0">
                <a:solidFill>
                  <a:srgbClr val="000000"/>
                </a:solidFill>
                <a:ea typeface="Times New Roman"/>
                <a:cs typeface="Times New Roman" pitchFamily="18" charset="0"/>
              </a:rPr>
              <a:t>образования;</a:t>
            </a:r>
          </a:p>
          <a:p>
            <a:pPr marL="342900" lvl="0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endParaRPr lang="ru-RU" sz="2000" dirty="0">
              <a:solidFill>
                <a:srgbClr val="000000"/>
              </a:solidFill>
              <a:ea typeface="Times New Roman"/>
              <a:cs typeface="Times New Roman" pitchFamily="18" charset="0"/>
            </a:endParaRPr>
          </a:p>
          <a:p>
            <a:pPr marL="342900" lvl="0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endParaRPr lang="ru-RU" sz="2000" dirty="0" smtClean="0">
              <a:solidFill>
                <a:srgbClr val="000000"/>
              </a:solidFill>
              <a:ea typeface="Times New Roman"/>
              <a:cs typeface="Times New Roman" pitchFamily="18" charset="0"/>
            </a:endParaRPr>
          </a:p>
          <a:p>
            <a:pPr marL="342900" lvl="0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endParaRPr lang="ru-RU" sz="2000" dirty="0" smtClean="0">
              <a:solidFill>
                <a:srgbClr val="000000"/>
              </a:solidFill>
              <a:ea typeface="Times New Roman"/>
              <a:cs typeface="Times New Roman" pitchFamily="18" charset="0"/>
            </a:endParaRPr>
          </a:p>
          <a:p>
            <a:pPr marL="342900" lvl="0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endParaRPr lang="ru-RU" sz="2000" dirty="0" smtClean="0">
              <a:solidFill>
                <a:srgbClr val="000000"/>
              </a:solidFill>
              <a:ea typeface="Times New Roman"/>
              <a:cs typeface="Times New Roman" pitchFamily="18" charset="0"/>
            </a:endParaRPr>
          </a:p>
          <a:p>
            <a:pPr marL="342900" lvl="0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0000"/>
                </a:solidFill>
                <a:ea typeface="Times New Roman"/>
                <a:cs typeface="Times New Roman" pitchFamily="18" charset="0"/>
              </a:rPr>
              <a:t>посещающих </a:t>
            </a:r>
            <a:r>
              <a:rPr lang="ru-RU" sz="2000" dirty="0">
                <a:solidFill>
                  <a:srgbClr val="000000"/>
                </a:solidFill>
                <a:ea typeface="Times New Roman"/>
                <a:cs typeface="Times New Roman" pitchFamily="18" charset="0"/>
              </a:rPr>
              <a:t>негосударственные организации, осуществляющие образовательную деятельность по образовательным программам дошкольного </a:t>
            </a:r>
            <a:r>
              <a:rPr lang="ru-RU" sz="2000" dirty="0" smtClean="0">
                <a:solidFill>
                  <a:srgbClr val="000000"/>
                </a:solidFill>
                <a:ea typeface="Times New Roman"/>
                <a:cs typeface="Times New Roman" pitchFamily="18" charset="0"/>
              </a:rPr>
              <a:t>образования;</a:t>
            </a:r>
            <a:endParaRPr lang="ru-RU" sz="2000" dirty="0">
              <a:solidFill>
                <a:srgbClr val="000000"/>
              </a:solidFill>
              <a:ea typeface="Times New Roman"/>
              <a:cs typeface="Times New Roman" pitchFamily="18" charset="0"/>
            </a:endParaRPr>
          </a:p>
          <a:p>
            <a:pPr marL="342900" lvl="0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endParaRPr lang="ru-RU" sz="2000" dirty="0" smtClean="0">
              <a:solidFill>
                <a:srgbClr val="000000"/>
              </a:solidFill>
              <a:ea typeface="Times New Roman"/>
              <a:cs typeface="Times New Roman" pitchFamily="18" charset="0"/>
            </a:endParaRPr>
          </a:p>
          <a:p>
            <a:pPr marL="342900" lvl="0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endParaRPr lang="ru-RU" sz="2000" dirty="0" smtClean="0">
              <a:solidFill>
                <a:srgbClr val="000000"/>
              </a:solidFill>
              <a:ea typeface="Times New Roman"/>
              <a:cs typeface="Times New Roman" pitchFamily="18" charset="0"/>
            </a:endParaRPr>
          </a:p>
          <a:p>
            <a:pPr lvl="0" algn="just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ru-RU" sz="1000" dirty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85800" y="2997744"/>
            <a:ext cx="8001000" cy="9556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2018-2024            662 ребенка 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solidFill>
                <a:srgbClr val="002060"/>
              </a:solidFill>
              <a:latin typeface="Times New Roman"/>
              <a:ea typeface="Times New Roman"/>
              <a:cs typeface="Times New Roman"/>
            </a:endParaRPr>
          </a:p>
          <a:p>
            <a:pPr algn="ctr"/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23900" y="5105400"/>
            <a:ext cx="8001000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2018-2024             452 ребенка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solidFill>
                <a:srgbClr val="002060"/>
              </a:solidFill>
              <a:latin typeface="Times New Roman"/>
              <a:ea typeface="Times New Roman"/>
              <a:cs typeface="Times New Roman"/>
            </a:endParaRPr>
          </a:p>
          <a:p>
            <a:pPr algn="ctr"/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4219859" y="3323151"/>
            <a:ext cx="609600" cy="3048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4194838" y="5629871"/>
            <a:ext cx="609600" cy="3048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362736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5D59D48F-44EC-4529-95F1-447FFD2B6BB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3" name="Рисунок 2" descr="65734-OCN025-892.png"/>
          <p:cNvPicPr>
            <a:picLocks noChangeAspect="1"/>
          </p:cNvPicPr>
          <p:nvPr/>
        </p:nvPicPr>
        <p:blipFill>
          <a:blip r:embed="rId2"/>
          <a:srcRect l="-2679" t="19643" r="893" b="3571"/>
          <a:stretch>
            <a:fillRect/>
          </a:stretch>
        </p:blipFill>
        <p:spPr>
          <a:xfrm>
            <a:off x="377585" y="129152"/>
            <a:ext cx="8229600" cy="65532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 rot="1850681">
            <a:off x="4667310" y="3041086"/>
            <a:ext cx="187743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FFFFFF"/>
                </a:solidFill>
              </a:rPr>
              <a:t>12 556</a:t>
            </a:r>
            <a:endParaRPr lang="ru-RU" sz="4800" dirty="0">
              <a:solidFill>
                <a:srgbClr val="0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03251" y="533400"/>
            <a:ext cx="4750582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2200" kern="0" dirty="0" smtClean="0">
                <a:solidFill>
                  <a:srgbClr val="FFFFFF">
                    <a:lumMod val="95000"/>
                  </a:srgbClr>
                </a:solidFill>
                <a:latin typeface="Arial" pitchFamily="34" charset="0"/>
                <a:cs typeface="Arial" pitchFamily="34" charset="0"/>
              </a:rPr>
              <a:t>Образовательные</a:t>
            </a:r>
          </a:p>
          <a:p>
            <a:pPr algn="ctr">
              <a:defRPr/>
            </a:pPr>
            <a:r>
              <a:rPr lang="ru-RU" altLang="ru-RU" sz="2200" kern="0" dirty="0" smtClean="0">
                <a:solidFill>
                  <a:srgbClr val="FFFFFF">
                    <a:lumMod val="95000"/>
                  </a:srgbClr>
                </a:solidFill>
                <a:latin typeface="Arial" pitchFamily="34" charset="0"/>
                <a:cs typeface="Arial" pitchFamily="34" charset="0"/>
              </a:rPr>
              <a:t> организации:</a:t>
            </a:r>
            <a:endParaRPr lang="ru-RU" altLang="ru-RU" sz="2200" kern="0" dirty="0">
              <a:solidFill>
                <a:srgbClr val="FFFFFF">
                  <a:lumMod val="9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28632" y="3025697"/>
            <a:ext cx="340056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2200" kern="0" dirty="0" smtClean="0">
                <a:solidFill>
                  <a:srgbClr val="FFFFFF">
                    <a:lumMod val="95000"/>
                  </a:srgbClr>
                </a:solidFill>
                <a:latin typeface="Arial" pitchFamily="34" charset="0"/>
                <a:cs typeface="Arial" pitchFamily="34" charset="0"/>
              </a:rPr>
              <a:t>Общеобразовательные</a:t>
            </a:r>
          </a:p>
        </p:txBody>
      </p:sp>
      <p:sp>
        <p:nvSpPr>
          <p:cNvPr id="7" name="Прямоугольник 6"/>
          <p:cNvSpPr/>
          <p:nvPr/>
        </p:nvSpPr>
        <p:spPr>
          <a:xfrm rot="1850681">
            <a:off x="6094886" y="829044"/>
            <a:ext cx="194472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200" b="1" u="sng" dirty="0" smtClean="0">
                <a:solidFill>
                  <a:srgbClr val="FFFFFF"/>
                </a:solidFill>
              </a:rPr>
              <a:t>обучающихся</a:t>
            </a:r>
            <a:endParaRPr lang="ru-RU" sz="2200" u="sng" dirty="0">
              <a:solidFill>
                <a:srgbClr val="0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14389" y="1978278"/>
            <a:ext cx="234278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2200" kern="0" dirty="0" smtClean="0">
                <a:solidFill>
                  <a:srgbClr val="FFFFFF">
                    <a:lumMod val="95000"/>
                  </a:srgbClr>
                </a:solidFill>
                <a:latin typeface="Arial" pitchFamily="34" charset="0"/>
                <a:cs typeface="Arial" pitchFamily="34" charset="0"/>
              </a:rPr>
              <a:t>Дошкольные</a:t>
            </a:r>
            <a:endParaRPr lang="ru-RU" altLang="ru-RU" sz="2200" kern="0" dirty="0">
              <a:solidFill>
                <a:srgbClr val="FFFFFF">
                  <a:lumMod val="9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1850681">
            <a:off x="5452696" y="1764891"/>
            <a:ext cx="156966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FFFFFF"/>
                </a:solidFill>
              </a:rPr>
              <a:t>7 480</a:t>
            </a:r>
            <a:endParaRPr lang="ru-RU" sz="4800" dirty="0">
              <a:solidFill>
                <a:srgbClr val="0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90510" y="4046477"/>
            <a:ext cx="27432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2200" kern="0" dirty="0" smtClean="0">
                <a:solidFill>
                  <a:srgbClr val="FFFFFF">
                    <a:lumMod val="95000"/>
                  </a:srgbClr>
                </a:solidFill>
                <a:latin typeface="Arial" pitchFamily="34" charset="0"/>
                <a:cs typeface="Arial" pitchFamily="34" charset="0"/>
              </a:rPr>
              <a:t>Дополнительного </a:t>
            </a:r>
          </a:p>
          <a:p>
            <a:pPr algn="ctr">
              <a:defRPr/>
            </a:pPr>
            <a:r>
              <a:rPr lang="ru-RU" altLang="ru-RU" sz="2200" kern="0" dirty="0" smtClean="0">
                <a:solidFill>
                  <a:srgbClr val="FFFFFF">
                    <a:lumMod val="95000"/>
                  </a:srgbClr>
                </a:solidFill>
                <a:latin typeface="Arial" pitchFamily="34" charset="0"/>
                <a:cs typeface="Arial" pitchFamily="34" charset="0"/>
              </a:rPr>
              <a:t>образования</a:t>
            </a:r>
          </a:p>
          <a:p>
            <a:pPr algn="ctr">
              <a:defRPr/>
            </a:pPr>
            <a:r>
              <a:rPr lang="ru-RU" altLang="ru-RU" sz="2200" kern="0" dirty="0" smtClean="0">
                <a:solidFill>
                  <a:srgbClr val="FFFFFF">
                    <a:lumMod val="95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altLang="ru-RU" sz="2200" kern="0" dirty="0">
              <a:solidFill>
                <a:srgbClr val="FFFFFF">
                  <a:lumMod val="9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1850681">
            <a:off x="3972345" y="4313693"/>
            <a:ext cx="156966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FFFFFF"/>
                </a:solidFill>
              </a:rPr>
              <a:t>5 256</a:t>
            </a:r>
            <a:endParaRPr lang="ru-RU" sz="4800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47800" y="537388"/>
            <a:ext cx="8771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chemeClr val="bg1"/>
                </a:solidFill>
              </a:rPr>
              <a:t>34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37226" y="1732056"/>
            <a:ext cx="8771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chemeClr val="bg1"/>
                </a:solidFill>
              </a:rPr>
              <a:t>16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82342" y="2728644"/>
            <a:ext cx="5309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chemeClr val="bg1"/>
                </a:solidFill>
              </a:rPr>
              <a:t>9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82169" y="3962400"/>
            <a:ext cx="5309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chemeClr val="bg1"/>
                </a:solidFill>
              </a:rPr>
              <a:t>9</a:t>
            </a:r>
            <a:endParaRPr lang="ru-RU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990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5D59D48F-44EC-4529-95F1-447FFD2B6BB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14400" y="1333351"/>
            <a:ext cx="784860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endParaRPr lang="ru-RU" sz="2200" dirty="0">
              <a:solidFill>
                <a:srgbClr val="00000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endParaRPr lang="ru-RU" sz="2200" dirty="0" smtClean="0">
              <a:solidFill>
                <a:srgbClr val="00000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endParaRPr lang="ru-RU" sz="2200" dirty="0">
              <a:solidFill>
                <a:srgbClr val="00000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endParaRPr lang="ru-RU" sz="2200" dirty="0" smtClean="0">
              <a:solidFill>
                <a:srgbClr val="00000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endParaRPr lang="ru-RU" sz="2200" dirty="0">
              <a:solidFill>
                <a:srgbClr val="00000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endParaRPr lang="ru-RU" sz="2200" dirty="0" smtClean="0">
              <a:solidFill>
                <a:srgbClr val="00000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endParaRPr lang="ru-RU" sz="2200" dirty="0">
              <a:solidFill>
                <a:srgbClr val="00000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endParaRPr lang="ru-RU" sz="2200" dirty="0" smtClean="0">
              <a:solidFill>
                <a:srgbClr val="00000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endParaRPr lang="ru-RU" sz="2200" dirty="0">
              <a:solidFill>
                <a:srgbClr val="00000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endParaRPr lang="ru-RU" sz="2200" dirty="0" smtClean="0">
              <a:solidFill>
                <a:srgbClr val="00000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endParaRPr lang="ru-RU" sz="2200" dirty="0">
              <a:solidFill>
                <a:srgbClr val="00000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endParaRPr lang="ru-RU" sz="2200" dirty="0" smtClean="0">
              <a:solidFill>
                <a:srgbClr val="000000"/>
              </a:solidFill>
            </a:endParaRPr>
          </a:p>
          <a:p>
            <a:endParaRPr lang="ru-RU" sz="2200" dirty="0" smtClean="0">
              <a:solidFill>
                <a:srgbClr val="0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3400" y="381000"/>
            <a:ext cx="8153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333399">
                    <a:lumMod val="75000"/>
                  </a:srgbClr>
                </a:solidFill>
                <a:cs typeface="Times New Roman" pitchFamily="18" charset="0"/>
              </a:rPr>
              <a:t>Оснащение образовательных организаций за счет средств субвенций: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248430146"/>
              </p:ext>
            </p:extLst>
          </p:nvPr>
        </p:nvGraphicFramePr>
        <p:xfrm>
          <a:off x="342900" y="2438400"/>
          <a:ext cx="8458200" cy="42195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Равнобедренный треугольник 7"/>
          <p:cNvSpPr/>
          <p:nvPr/>
        </p:nvSpPr>
        <p:spPr>
          <a:xfrm>
            <a:off x="6678289" y="2209471"/>
            <a:ext cx="2008511" cy="947139"/>
          </a:xfrm>
          <a:prstGeom prst="triangle">
            <a:avLst>
              <a:gd name="adj" fmla="val 10000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1828800" y="4816480"/>
            <a:ext cx="14697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2015 год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36742" y="3776044"/>
            <a:ext cx="14697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2016 год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93251" y="2694945"/>
            <a:ext cx="14697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2017 год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15285" y="1333351"/>
            <a:ext cx="7842913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техническими средствами обучения; </a:t>
            </a:r>
          </a:p>
          <a:p>
            <a:pPr marL="342900" lvl="0" indent="-342900" algn="just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демонстрационным учебным оборудованием;</a:t>
            </a:r>
          </a:p>
          <a:p>
            <a:pPr marL="342900" lvl="0" indent="-342900" algn="just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наглядными средствами обучения; </a:t>
            </a:r>
          </a:p>
          <a:p>
            <a:pPr marL="342900" lvl="0" indent="-342900" algn="just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учебными пособиями; </a:t>
            </a:r>
          </a:p>
          <a:p>
            <a:pPr marL="342900" lvl="0" indent="-342900" algn="just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расходными материалами; </a:t>
            </a:r>
          </a:p>
          <a:p>
            <a:pPr marL="342900" lvl="0" indent="-342900" algn="just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игрушками  и др.</a:t>
            </a:r>
            <a:endParaRPr lang="ru-RU" i="1" dirty="0">
              <a:solidFill>
                <a:schemeClr val="accent6">
                  <a:lumMod val="75000"/>
                </a:schemeClr>
              </a:solidFill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763" y="4648200"/>
            <a:ext cx="2467562" cy="15081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Picture 4" descr="C:\Users\Michael\Desktop\IMG_5043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638800" y="5402260"/>
            <a:ext cx="1654451" cy="11036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1089598905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5D59D48F-44EC-4529-95F1-447FFD2B6BB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39421" y="1198051"/>
            <a:ext cx="784860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endParaRPr lang="ru-RU" sz="2200" dirty="0">
              <a:solidFill>
                <a:srgbClr val="00000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endParaRPr lang="ru-RU" sz="2200" dirty="0" smtClean="0">
              <a:solidFill>
                <a:srgbClr val="00000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endParaRPr lang="ru-RU" sz="2200" dirty="0">
              <a:solidFill>
                <a:srgbClr val="00000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endParaRPr lang="ru-RU" sz="2200" dirty="0" smtClean="0">
              <a:solidFill>
                <a:srgbClr val="00000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endParaRPr lang="ru-RU" sz="2200" dirty="0">
              <a:solidFill>
                <a:srgbClr val="00000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endParaRPr lang="ru-RU" sz="2200" dirty="0" smtClean="0">
              <a:solidFill>
                <a:srgbClr val="00000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endParaRPr lang="ru-RU" sz="2200" dirty="0">
              <a:solidFill>
                <a:srgbClr val="00000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endParaRPr lang="ru-RU" sz="2200" dirty="0" smtClean="0">
              <a:solidFill>
                <a:srgbClr val="00000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endParaRPr lang="ru-RU" sz="2200" dirty="0">
              <a:solidFill>
                <a:srgbClr val="00000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endParaRPr lang="ru-RU" sz="2200" dirty="0" smtClean="0">
              <a:solidFill>
                <a:srgbClr val="00000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endParaRPr lang="ru-RU" sz="2200" dirty="0">
              <a:solidFill>
                <a:srgbClr val="00000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endParaRPr lang="ru-RU" sz="2200" dirty="0" smtClean="0">
              <a:solidFill>
                <a:srgbClr val="000000"/>
              </a:solidFill>
            </a:endParaRPr>
          </a:p>
          <a:p>
            <a:endParaRPr lang="ru-RU" sz="2200" dirty="0" smtClean="0">
              <a:solidFill>
                <a:srgbClr val="0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8184" y="228600"/>
            <a:ext cx="8153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333399">
                    <a:lumMod val="75000"/>
                  </a:srgbClr>
                </a:solidFill>
                <a:cs typeface="Times New Roman" pitchFamily="18" charset="0"/>
              </a:rPr>
              <a:t>Расходы </a:t>
            </a:r>
            <a:r>
              <a:rPr lang="ru-RU" b="1" dirty="0">
                <a:solidFill>
                  <a:srgbClr val="333399">
                    <a:lumMod val="75000"/>
                  </a:srgbClr>
                </a:solidFill>
                <a:cs typeface="Times New Roman" pitchFamily="18" charset="0"/>
              </a:rPr>
              <a:t>бюджета муниципального образования на образование  </a:t>
            </a:r>
            <a:r>
              <a:rPr lang="ru-RU" b="1" dirty="0" smtClean="0">
                <a:solidFill>
                  <a:srgbClr val="333399">
                    <a:lumMod val="75000"/>
                  </a:srgbClr>
                </a:solidFill>
                <a:cs typeface="Times New Roman" pitchFamily="18" charset="0"/>
              </a:rPr>
              <a:t>в 2017 году</a:t>
            </a:r>
            <a:endParaRPr lang="ru-RU" b="1" dirty="0">
              <a:solidFill>
                <a:srgbClr val="333399">
                  <a:lumMod val="75000"/>
                </a:srgbClr>
              </a:solidFill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4716" y="931541"/>
            <a:ext cx="7999863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69875" algn="just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2017 год 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– 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4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055 186,8 тыс. руб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.;</a:t>
            </a:r>
          </a:p>
          <a:p>
            <a:pPr lvl="0" indent="269875" algn="just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                      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2016 год  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– 3 663 012,4 тыс. руб.; </a:t>
            </a:r>
            <a:endParaRPr lang="ru-RU" sz="2000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lvl="0" indent="269875" algn="just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                                                 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2015 год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– 2 932 271,10 тыс. руб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..</a:t>
            </a:r>
            <a:endParaRPr lang="ru-RU" sz="2000" dirty="0">
              <a:solidFill>
                <a:srgbClr val="000000"/>
              </a:solidFill>
              <a:latin typeface="Calibri"/>
              <a:ea typeface="Times New Roman"/>
              <a:cs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52984" y="2085703"/>
            <a:ext cx="7543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Расходы бюджета на содержание учреждений, включая средства, поступающие от наказов избирателей, составили 741 680,5 тыс.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руб., из них: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238567924"/>
              </p:ext>
            </p:extLst>
          </p:nvPr>
        </p:nvGraphicFramePr>
        <p:xfrm>
          <a:off x="939422" y="3101367"/>
          <a:ext cx="7455088" cy="32232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68321320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5D59D48F-44EC-4529-95F1-447FFD2B6BB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14400" y="1333351"/>
            <a:ext cx="784860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endParaRPr lang="ru-RU" sz="2200" dirty="0">
              <a:solidFill>
                <a:srgbClr val="00000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endParaRPr lang="ru-RU" sz="2200" dirty="0" smtClean="0">
              <a:solidFill>
                <a:srgbClr val="00000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endParaRPr lang="ru-RU" sz="2200" dirty="0">
              <a:solidFill>
                <a:srgbClr val="00000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endParaRPr lang="ru-RU" sz="2200" dirty="0" smtClean="0">
              <a:solidFill>
                <a:srgbClr val="00000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endParaRPr lang="ru-RU" sz="2200" dirty="0">
              <a:solidFill>
                <a:srgbClr val="00000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endParaRPr lang="ru-RU" sz="2200" dirty="0" smtClean="0">
              <a:solidFill>
                <a:srgbClr val="00000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endParaRPr lang="ru-RU" sz="2200" dirty="0">
              <a:solidFill>
                <a:srgbClr val="00000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endParaRPr lang="ru-RU" sz="2200" dirty="0" smtClean="0">
              <a:solidFill>
                <a:srgbClr val="00000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endParaRPr lang="ru-RU" sz="2200" dirty="0">
              <a:solidFill>
                <a:srgbClr val="00000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endParaRPr lang="ru-RU" sz="2200" dirty="0" smtClean="0">
              <a:solidFill>
                <a:srgbClr val="00000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endParaRPr lang="ru-RU" sz="2200" dirty="0">
              <a:solidFill>
                <a:srgbClr val="00000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endParaRPr lang="ru-RU" sz="2200" dirty="0" smtClean="0">
              <a:solidFill>
                <a:srgbClr val="000000"/>
              </a:solidFill>
            </a:endParaRPr>
          </a:p>
          <a:p>
            <a:endParaRPr lang="ru-RU" sz="2200" dirty="0" smtClean="0">
              <a:solidFill>
                <a:srgbClr val="0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3400" y="381000"/>
            <a:ext cx="8153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333399">
                    <a:lumMod val="75000"/>
                  </a:srgbClr>
                </a:solidFill>
                <a:cs typeface="Times New Roman" pitchFamily="18" charset="0"/>
              </a:rPr>
              <a:t>Расходы муниципального бюджета в рамках программы муниципальной программы «Доступная среда в городе Ханты-Мансийске</a:t>
            </a:r>
            <a:r>
              <a:rPr lang="ru-RU" b="1" dirty="0" smtClean="0">
                <a:solidFill>
                  <a:srgbClr val="333399">
                    <a:lumMod val="75000"/>
                  </a:srgbClr>
                </a:solidFill>
                <a:cs typeface="Times New Roman" pitchFamily="18" charset="0"/>
              </a:rPr>
              <a:t>» в 2017 году</a:t>
            </a:r>
            <a:endParaRPr lang="ru-RU" b="1" dirty="0">
              <a:solidFill>
                <a:srgbClr val="333399">
                  <a:lumMod val="75000"/>
                </a:srgbClr>
              </a:solidFill>
              <a:cs typeface="Times New Roman" pitchFamily="18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828608522"/>
              </p:ext>
            </p:extLst>
          </p:nvPr>
        </p:nvGraphicFramePr>
        <p:xfrm>
          <a:off x="664191" y="1752600"/>
          <a:ext cx="7641609" cy="44503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 descr="C:\Users\1\Desktop\В Журнал ШКОЛА ГОДА\ФОТО от СШ №2\Рисунок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0" y="1828800"/>
            <a:ext cx="1759368" cy="15741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C:\Users\1\Desktop\В Журнал ШКОЛА ГОДА\ФОТО от СШ №2\Рисунок1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60586" y="4464566"/>
            <a:ext cx="1686195" cy="16116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74681713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5D59D48F-44EC-4529-95F1-447FFD2B6BB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14400" y="1333351"/>
            <a:ext cx="784860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endParaRPr lang="ru-RU" sz="2200" dirty="0">
              <a:solidFill>
                <a:srgbClr val="00000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endParaRPr lang="ru-RU" sz="2200" dirty="0" smtClean="0">
              <a:solidFill>
                <a:srgbClr val="00000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endParaRPr lang="ru-RU" sz="2200" dirty="0">
              <a:solidFill>
                <a:srgbClr val="00000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endParaRPr lang="ru-RU" sz="2200" dirty="0" smtClean="0">
              <a:solidFill>
                <a:srgbClr val="00000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endParaRPr lang="ru-RU" sz="2200" dirty="0">
              <a:solidFill>
                <a:srgbClr val="00000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endParaRPr lang="ru-RU" sz="2200" dirty="0" smtClean="0">
              <a:solidFill>
                <a:srgbClr val="00000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endParaRPr lang="ru-RU" sz="2200" dirty="0">
              <a:solidFill>
                <a:srgbClr val="00000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endParaRPr lang="ru-RU" sz="2200" dirty="0" smtClean="0">
              <a:solidFill>
                <a:srgbClr val="00000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endParaRPr lang="ru-RU" sz="2200" dirty="0">
              <a:solidFill>
                <a:srgbClr val="00000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endParaRPr lang="ru-RU" sz="2200" dirty="0" smtClean="0">
              <a:solidFill>
                <a:srgbClr val="00000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endParaRPr lang="ru-RU" sz="2200" dirty="0">
              <a:solidFill>
                <a:srgbClr val="00000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endParaRPr lang="ru-RU" sz="2200" dirty="0" smtClean="0">
              <a:solidFill>
                <a:srgbClr val="000000"/>
              </a:solidFill>
            </a:endParaRPr>
          </a:p>
          <a:p>
            <a:endParaRPr lang="ru-RU" sz="2200" dirty="0" smtClean="0">
              <a:solidFill>
                <a:srgbClr val="0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31209" y="228600"/>
            <a:ext cx="8153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333399">
                    <a:lumMod val="75000"/>
                  </a:srgbClr>
                </a:solidFill>
                <a:cs typeface="Times New Roman" pitchFamily="18" charset="0"/>
              </a:rPr>
              <a:t>Партнеры в обеспечении условий </a:t>
            </a:r>
            <a:r>
              <a:rPr lang="ru-RU" b="1" dirty="0">
                <a:solidFill>
                  <a:srgbClr val="333399">
                    <a:lumMod val="75000"/>
                  </a:srgbClr>
                </a:solidFill>
                <a:cs typeface="Times New Roman" pitchFamily="18" charset="0"/>
              </a:rPr>
              <a:t>для сохранения и укрепления здоровья детей и </a:t>
            </a:r>
            <a:r>
              <a:rPr lang="ru-RU" b="1" dirty="0" smtClean="0">
                <a:solidFill>
                  <a:srgbClr val="333399">
                    <a:lumMod val="75000"/>
                  </a:srgbClr>
                </a:solidFill>
                <a:cs typeface="Times New Roman" pitchFamily="18" charset="0"/>
              </a:rPr>
              <a:t>подростков</a:t>
            </a:r>
            <a:endParaRPr lang="ru-RU" b="1" dirty="0">
              <a:solidFill>
                <a:srgbClr val="333399">
                  <a:lumMod val="75000"/>
                </a:srgbClr>
              </a:solidFill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1000" y="1234477"/>
            <a:ext cx="8403609" cy="54821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3420745" algn="l"/>
              </a:tabLst>
            </a:pPr>
            <a:r>
              <a:rPr lang="ru-RU" sz="1800" b="1" dirty="0">
                <a:solidFill>
                  <a:schemeClr val="accent6">
                    <a:lumMod val="75000"/>
                  </a:schemeClr>
                </a:solidFill>
                <a:ea typeface="Times New Roman"/>
                <a:cs typeface="Times New Roman" pitchFamily="18" charset="0"/>
              </a:rPr>
              <a:t>ОГИБДД ОМВД по городу </a:t>
            </a: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ea typeface="Times New Roman"/>
                <a:cs typeface="Times New Roman" pitchFamily="18" charset="0"/>
              </a:rPr>
              <a:t>Ханты-Мансийску </a:t>
            </a:r>
            <a:r>
              <a:rPr lang="ru-RU" sz="1800" dirty="0" smtClean="0">
                <a:solidFill>
                  <a:srgbClr val="000000"/>
                </a:solidFill>
                <a:ea typeface="Times New Roman"/>
                <a:cs typeface="Times New Roman" pitchFamily="18" charset="0"/>
              </a:rPr>
              <a:t>- </a:t>
            </a:r>
            <a:r>
              <a:rPr lang="ru-RU" sz="1800" i="1" dirty="0" smtClean="0">
                <a:solidFill>
                  <a:srgbClr val="000000"/>
                </a:solidFill>
                <a:ea typeface="Times New Roman"/>
                <a:cs typeface="Times New Roman" pitchFamily="18" charset="0"/>
              </a:rPr>
              <a:t>профилактика </a:t>
            </a:r>
            <a:r>
              <a:rPr lang="ru-RU" sz="1800" i="1" dirty="0">
                <a:solidFill>
                  <a:srgbClr val="000000"/>
                </a:solidFill>
                <a:ea typeface="Times New Roman"/>
                <a:cs typeface="Times New Roman" pitchFamily="18" charset="0"/>
              </a:rPr>
              <a:t>детского дорожно-транспортного </a:t>
            </a:r>
            <a:r>
              <a:rPr lang="ru-RU" sz="1800" i="1" dirty="0" smtClean="0">
                <a:solidFill>
                  <a:srgbClr val="000000"/>
                </a:solidFill>
                <a:ea typeface="Times New Roman"/>
                <a:cs typeface="Times New Roman" pitchFamily="18" charset="0"/>
              </a:rPr>
              <a:t>травматизма;</a:t>
            </a:r>
          </a:p>
          <a:p>
            <a:pPr lvl="0" algn="just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3420745" algn="l"/>
              </a:tabLst>
            </a:pP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ea typeface="Times New Roman"/>
                <a:cs typeface="Times New Roman" pitchFamily="18" charset="0"/>
              </a:rPr>
              <a:t>Межмуниципальный </a:t>
            </a:r>
            <a:r>
              <a:rPr lang="ru-RU" sz="1800" b="1" dirty="0">
                <a:solidFill>
                  <a:schemeClr val="accent6">
                    <a:lumMod val="75000"/>
                  </a:schemeClr>
                </a:solidFill>
                <a:ea typeface="Times New Roman"/>
                <a:cs typeface="Times New Roman" pitchFamily="18" charset="0"/>
              </a:rPr>
              <a:t>отдел Министерства внутренних дел Российской Федерации «Ханты-Мансийский</a:t>
            </a: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ea typeface="Times New Roman"/>
                <a:cs typeface="Times New Roman" pitchFamily="18" charset="0"/>
              </a:rPr>
              <a:t>» </a:t>
            </a:r>
            <a:r>
              <a:rPr lang="ru-RU" sz="1800" i="1" dirty="0" smtClean="0">
                <a:solidFill>
                  <a:srgbClr val="000000"/>
                </a:solidFill>
                <a:ea typeface="Times New Roman"/>
                <a:cs typeface="Times New Roman" pitchFamily="18" charset="0"/>
              </a:rPr>
              <a:t>- </a:t>
            </a:r>
            <a:r>
              <a:rPr lang="ru-RU" sz="1800" i="1" dirty="0">
                <a:solidFill>
                  <a:srgbClr val="000000"/>
                </a:solidFill>
                <a:ea typeface="Times New Roman"/>
                <a:cs typeface="Times New Roman" pitchFamily="18" charset="0"/>
              </a:rPr>
              <a:t>предупреждение и пресечение преступлений, правонарушений, совершаемых подростками, а так же в отношении несовершеннолетних в образовательных </a:t>
            </a:r>
            <a:r>
              <a:rPr lang="ru-RU" sz="1800" i="1" dirty="0" smtClean="0">
                <a:solidFill>
                  <a:srgbClr val="000000"/>
                </a:solidFill>
                <a:ea typeface="Times New Roman"/>
                <a:cs typeface="Times New Roman" pitchFamily="18" charset="0"/>
              </a:rPr>
              <a:t>организациях. (проведение межведомственной профилактической операции </a:t>
            </a:r>
            <a:r>
              <a:rPr lang="ru-RU" sz="1800" i="1" dirty="0">
                <a:solidFill>
                  <a:srgbClr val="000000"/>
                </a:solidFill>
                <a:ea typeface="Times New Roman"/>
                <a:cs typeface="Times New Roman" pitchFamily="18" charset="0"/>
              </a:rPr>
              <a:t>«Подросток», в ходе которой проведены специализированные мероприятия: «Право ребенка», «Внимание, дети!», «Лето», «Семья», «</a:t>
            </a:r>
            <a:r>
              <a:rPr lang="ru-RU" sz="1800" i="1" dirty="0" smtClean="0">
                <a:solidFill>
                  <a:srgbClr val="000000"/>
                </a:solidFill>
                <a:ea typeface="Times New Roman"/>
                <a:cs typeface="Times New Roman" pitchFamily="18" charset="0"/>
              </a:rPr>
              <a:t>Всеобуч»);</a:t>
            </a:r>
          </a:p>
          <a:p>
            <a:pPr lvl="0" algn="just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3420745" algn="l"/>
              </a:tabLst>
            </a:pP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ea typeface="Times New Roman"/>
                <a:cs typeface="Times New Roman" pitchFamily="18" charset="0"/>
              </a:rPr>
              <a:t>Учреждения здравоохранения автономного округа и города </a:t>
            </a:r>
            <a:r>
              <a:rPr lang="ru-RU" sz="1800" dirty="0" smtClean="0">
                <a:solidFill>
                  <a:srgbClr val="000000"/>
                </a:solidFill>
                <a:ea typeface="Times New Roman"/>
                <a:cs typeface="Times New Roman" pitchFamily="18" charset="0"/>
              </a:rPr>
              <a:t>- </a:t>
            </a:r>
            <a:r>
              <a:rPr lang="ru-RU" sz="1800" i="1" dirty="0" smtClean="0">
                <a:solidFill>
                  <a:srgbClr val="000000"/>
                </a:solidFill>
                <a:ea typeface="Times New Roman"/>
                <a:cs typeface="Times New Roman" pitchFamily="18" charset="0"/>
              </a:rPr>
              <a:t>пропаганда </a:t>
            </a:r>
            <a:r>
              <a:rPr lang="ru-RU" sz="1800" i="1" dirty="0">
                <a:solidFill>
                  <a:srgbClr val="000000"/>
                </a:solidFill>
                <a:ea typeface="Times New Roman"/>
                <a:cs typeface="Times New Roman" pitchFamily="18" charset="0"/>
              </a:rPr>
              <a:t>здорового образа жизни среди подрастающего поколения, предупреждения употребления несовершеннолетними алкогольных (спиртных) напитков, наркотических, психотропных, токсических, одурманивающих веществ, выявления и пресечения фактов вовлечения подростков в совершение антиобщественных действий </a:t>
            </a:r>
            <a:r>
              <a:rPr lang="ru-RU" sz="1800" i="1" dirty="0" smtClean="0">
                <a:solidFill>
                  <a:srgbClr val="000000"/>
                </a:solidFill>
                <a:ea typeface="Times New Roman"/>
                <a:cs typeface="Times New Roman" pitchFamily="18" charset="0"/>
              </a:rPr>
              <a:t>(</a:t>
            </a:r>
            <a:r>
              <a:rPr lang="ru-RU" sz="1800" i="1" dirty="0">
                <a:solidFill>
                  <a:srgbClr val="000000"/>
                </a:solidFill>
                <a:ea typeface="Times New Roman"/>
                <a:cs typeface="Times New Roman" pitchFamily="18" charset="0"/>
              </a:rPr>
              <a:t>проведена оперативно-профилактическая операция «Здоровье»).</a:t>
            </a:r>
          </a:p>
          <a:p>
            <a:pPr lvl="0" algn="just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3420745" algn="l"/>
              </a:tabLst>
            </a:pPr>
            <a:r>
              <a:rPr lang="ru-RU" sz="1800" b="1" dirty="0">
                <a:solidFill>
                  <a:schemeClr val="accent6">
                    <a:lumMod val="75000"/>
                  </a:schemeClr>
                </a:solidFill>
                <a:ea typeface="Times New Roman"/>
                <a:cs typeface="Times New Roman" pitchFamily="18" charset="0"/>
              </a:rPr>
              <a:t>М</a:t>
            </a: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ea typeface="Times New Roman"/>
                <a:cs typeface="Times New Roman" pitchFamily="18" charset="0"/>
              </a:rPr>
              <a:t>естная общественная благотворительная организация </a:t>
            </a:r>
            <a:r>
              <a:rPr lang="ru-RU" sz="1800" b="1" dirty="0">
                <a:solidFill>
                  <a:schemeClr val="accent6">
                    <a:lumMod val="75000"/>
                  </a:schemeClr>
                </a:solidFill>
                <a:ea typeface="Times New Roman"/>
                <a:cs typeface="Times New Roman" pitchFamily="18" charset="0"/>
              </a:rPr>
              <a:t>«Трезвый </a:t>
            </a: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ea typeface="Times New Roman"/>
                <a:cs typeface="Times New Roman" pitchFamily="18" charset="0"/>
              </a:rPr>
              <a:t>Ханты-Мансийск»</a:t>
            </a:r>
            <a:r>
              <a:rPr lang="ru-RU" sz="1800" dirty="0" smtClean="0">
                <a:solidFill>
                  <a:srgbClr val="000000"/>
                </a:solidFill>
                <a:ea typeface="Times New Roman"/>
                <a:cs typeface="Times New Roman" pitchFamily="18" charset="0"/>
              </a:rPr>
              <a:t> </a:t>
            </a:r>
            <a:r>
              <a:rPr lang="ru-RU" sz="1800" i="1" dirty="0" smtClean="0">
                <a:solidFill>
                  <a:srgbClr val="000000"/>
                </a:solidFill>
                <a:ea typeface="Times New Roman"/>
                <a:cs typeface="Times New Roman" pitchFamily="18" charset="0"/>
              </a:rPr>
              <a:t>- утверждения </a:t>
            </a:r>
            <a:r>
              <a:rPr lang="ru-RU" sz="1800" i="1" dirty="0">
                <a:solidFill>
                  <a:srgbClr val="000000"/>
                </a:solidFill>
                <a:ea typeface="Times New Roman"/>
                <a:cs typeface="Times New Roman" pitchFamily="18" charset="0"/>
              </a:rPr>
              <a:t>и сохранения </a:t>
            </a:r>
            <a:r>
              <a:rPr lang="ru-RU" sz="1800" i="1" dirty="0" smtClean="0">
                <a:solidFill>
                  <a:srgbClr val="000000"/>
                </a:solidFill>
                <a:ea typeface="Times New Roman"/>
                <a:cs typeface="Times New Roman" pitchFamily="18" charset="0"/>
              </a:rPr>
              <a:t>трезвости.</a:t>
            </a:r>
            <a:endParaRPr lang="ru-RU" sz="1800" i="1" dirty="0">
              <a:solidFill>
                <a:srgbClr val="000000"/>
              </a:solidFill>
              <a:ea typeface="Times New Roman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962180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5D59D48F-44EC-4529-95F1-447FFD2B6BB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14400" y="1333351"/>
            <a:ext cx="784860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endParaRPr lang="ru-RU" sz="2200" dirty="0">
              <a:solidFill>
                <a:srgbClr val="00000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endParaRPr lang="ru-RU" sz="2200" dirty="0" smtClean="0">
              <a:solidFill>
                <a:srgbClr val="00000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endParaRPr lang="ru-RU" sz="2200" dirty="0">
              <a:solidFill>
                <a:srgbClr val="00000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endParaRPr lang="ru-RU" sz="2200" dirty="0" smtClean="0">
              <a:solidFill>
                <a:srgbClr val="00000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endParaRPr lang="ru-RU" sz="2200" dirty="0">
              <a:solidFill>
                <a:srgbClr val="00000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endParaRPr lang="ru-RU" sz="2200" dirty="0" smtClean="0">
              <a:solidFill>
                <a:srgbClr val="00000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endParaRPr lang="ru-RU" sz="2200" dirty="0">
              <a:solidFill>
                <a:srgbClr val="00000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endParaRPr lang="ru-RU" sz="2200" dirty="0" smtClean="0">
              <a:solidFill>
                <a:srgbClr val="00000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endParaRPr lang="ru-RU" sz="2200" dirty="0">
              <a:solidFill>
                <a:srgbClr val="00000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endParaRPr lang="ru-RU" sz="2200" dirty="0" smtClean="0">
              <a:solidFill>
                <a:srgbClr val="00000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endParaRPr lang="ru-RU" sz="2200" dirty="0">
              <a:solidFill>
                <a:srgbClr val="00000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endParaRPr lang="ru-RU" sz="2200" dirty="0" smtClean="0">
              <a:solidFill>
                <a:srgbClr val="000000"/>
              </a:solidFill>
            </a:endParaRPr>
          </a:p>
          <a:p>
            <a:endParaRPr lang="ru-RU" sz="2200" dirty="0" smtClean="0">
              <a:solidFill>
                <a:srgbClr val="0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3400" y="133022"/>
            <a:ext cx="8153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333399">
                    <a:lumMod val="75000"/>
                  </a:srgbClr>
                </a:solidFill>
                <a:cs typeface="Times New Roman" pitchFamily="18" charset="0"/>
              </a:rPr>
              <a:t>О</a:t>
            </a:r>
            <a:r>
              <a:rPr lang="ru-RU" b="1" dirty="0" smtClean="0">
                <a:solidFill>
                  <a:srgbClr val="333399">
                    <a:lumMod val="75000"/>
                  </a:srgbClr>
                </a:solidFill>
                <a:cs typeface="Times New Roman" pitchFamily="18" charset="0"/>
              </a:rPr>
              <a:t>рганизация питания</a:t>
            </a:r>
            <a:endParaRPr lang="ru-RU" b="1" dirty="0">
              <a:solidFill>
                <a:srgbClr val="333399">
                  <a:lumMod val="75000"/>
                </a:srgbClr>
              </a:solidFill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88671" y="936548"/>
            <a:ext cx="8382000" cy="771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215" algn="just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b="1" i="1" dirty="0" smtClean="0">
                <a:solidFill>
                  <a:srgbClr val="002060"/>
                </a:solidFill>
                <a:ea typeface="Times New Roman"/>
                <a:cs typeface="Times New Roman" pitchFamily="18" charset="0"/>
              </a:rPr>
              <a:t>100 % охват питанием в общеобразовательных организациях </a:t>
            </a:r>
          </a:p>
          <a:p>
            <a:pPr lvl="0" indent="450215" algn="just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ru-RU" sz="2000" i="1" dirty="0">
              <a:solidFill>
                <a:srgbClr val="000000"/>
              </a:solidFill>
              <a:ea typeface="Times New Roman"/>
              <a:cs typeface="Times New Roman" pitchFamily="18" charset="0"/>
            </a:endParaRPr>
          </a:p>
        </p:txBody>
      </p:sp>
      <p:pic>
        <p:nvPicPr>
          <p:cNvPr id="3074" name="Picture 2" descr="Картинки по запросу питание школьников в картинках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553" y="1715992"/>
            <a:ext cx="2494011" cy="1674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127111-OR99J2-965.png"/>
          <p:cNvPicPr>
            <a:picLocks noChangeAspect="1"/>
          </p:cNvPicPr>
          <p:nvPr/>
        </p:nvPicPr>
        <p:blipFill>
          <a:blip r:embed="rId3" cstate="print"/>
          <a:srcRect t="73333"/>
          <a:stretch>
            <a:fillRect/>
          </a:stretch>
        </p:blipFill>
        <p:spPr>
          <a:xfrm>
            <a:off x="283199" y="1620248"/>
            <a:ext cx="6574801" cy="23706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6202" y="1953281"/>
            <a:ext cx="49018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11 798 человек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2 341 учащиеся льготной категории 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9" name="Рисунок 8" descr="127111-OR99J2-965.png"/>
          <p:cNvPicPr>
            <a:picLocks noChangeAspect="1"/>
          </p:cNvPicPr>
          <p:nvPr/>
        </p:nvPicPr>
        <p:blipFill>
          <a:blip r:embed="rId3" cstate="print"/>
          <a:srcRect t="48889" r="3514" b="25555"/>
          <a:stretch>
            <a:fillRect/>
          </a:stretch>
        </p:blipFill>
        <p:spPr>
          <a:xfrm>
            <a:off x="59552" y="3884276"/>
            <a:ext cx="6409074" cy="27432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26202" y="3966991"/>
            <a:ext cx="548640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580" algn="just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b="1" dirty="0">
                <a:solidFill>
                  <a:schemeClr val="bg1"/>
                </a:solidFill>
                <a:ea typeface="Calibri"/>
                <a:cs typeface="Times New Roman" pitchFamily="18" charset="0"/>
              </a:rPr>
              <a:t>Расходы на питание в 2017 году составили  135 865,7 тыс. руб. </a:t>
            </a:r>
            <a:endParaRPr lang="ru-RU" sz="2000" b="1" dirty="0" smtClean="0">
              <a:solidFill>
                <a:schemeClr val="bg1"/>
              </a:solidFill>
              <a:ea typeface="Calibri"/>
              <a:cs typeface="Times New Roman" pitchFamily="18" charset="0"/>
            </a:endParaRPr>
          </a:p>
          <a:p>
            <a:pPr marL="342900" lvl="0" indent="-342900" algn="just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ru-RU" sz="2000" b="1" dirty="0" smtClean="0">
                <a:solidFill>
                  <a:schemeClr val="bg1"/>
                </a:solidFill>
                <a:ea typeface="Calibri"/>
                <a:cs typeface="Times New Roman" pitchFamily="18" charset="0"/>
              </a:rPr>
              <a:t>44 </a:t>
            </a:r>
            <a:r>
              <a:rPr lang="ru-RU" sz="2000" b="1" dirty="0">
                <a:solidFill>
                  <a:schemeClr val="bg1"/>
                </a:solidFill>
                <a:ea typeface="Calibri"/>
                <a:cs typeface="Times New Roman" pitchFamily="18" charset="0"/>
              </a:rPr>
              <a:t>рубля </a:t>
            </a:r>
            <a:r>
              <a:rPr lang="ru-RU" sz="2000" b="1" dirty="0" smtClean="0">
                <a:solidFill>
                  <a:schemeClr val="bg1"/>
                </a:solidFill>
                <a:ea typeface="Calibri"/>
                <a:cs typeface="Times New Roman" pitchFamily="18" charset="0"/>
              </a:rPr>
              <a:t> - завтрак </a:t>
            </a:r>
          </a:p>
          <a:p>
            <a:pPr marL="342900" indent="-342900" algn="just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ru-RU" sz="2000" b="1" dirty="0">
                <a:solidFill>
                  <a:schemeClr val="bg1"/>
                </a:solidFill>
                <a:ea typeface="Calibri"/>
                <a:cs typeface="Times New Roman" pitchFamily="18" charset="0"/>
              </a:rPr>
              <a:t>126 </a:t>
            </a:r>
            <a:r>
              <a:rPr lang="ru-RU" sz="2000" b="1" dirty="0" smtClean="0">
                <a:solidFill>
                  <a:schemeClr val="bg1"/>
                </a:solidFill>
                <a:ea typeface="Calibri"/>
                <a:cs typeface="Times New Roman" pitchFamily="18" charset="0"/>
              </a:rPr>
              <a:t>рублей - завтрак </a:t>
            </a:r>
            <a:r>
              <a:rPr lang="ru-RU" sz="2000" b="1" dirty="0">
                <a:solidFill>
                  <a:schemeClr val="bg1"/>
                </a:solidFill>
                <a:ea typeface="Calibri"/>
                <a:cs typeface="Times New Roman" pitchFamily="18" charset="0"/>
              </a:rPr>
              <a:t>и </a:t>
            </a:r>
            <a:r>
              <a:rPr lang="ru-RU" sz="2000" b="1" dirty="0" smtClean="0">
                <a:solidFill>
                  <a:schemeClr val="bg1"/>
                </a:solidFill>
                <a:ea typeface="Calibri"/>
                <a:cs typeface="Times New Roman" pitchFamily="18" charset="0"/>
              </a:rPr>
              <a:t>обед  для</a:t>
            </a:r>
            <a:endParaRPr lang="ru-RU" sz="2000" b="1" dirty="0">
              <a:solidFill>
                <a:schemeClr val="bg1"/>
              </a:solidFill>
              <a:ea typeface="Times New Roman"/>
              <a:cs typeface="Times New Roman" pitchFamily="18" charset="0"/>
            </a:endParaRPr>
          </a:p>
          <a:p>
            <a:pPr lvl="0" indent="449580" algn="just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schemeClr val="bg1"/>
                </a:solidFill>
                <a:ea typeface="Calibri"/>
                <a:cs typeface="Times New Roman" pitchFamily="18" charset="0"/>
              </a:rPr>
              <a:t>льготной </a:t>
            </a:r>
            <a:r>
              <a:rPr lang="ru-RU" sz="2000" b="1" dirty="0">
                <a:solidFill>
                  <a:schemeClr val="bg1"/>
                </a:solidFill>
                <a:ea typeface="Calibri"/>
                <a:cs typeface="Times New Roman" pitchFamily="18" charset="0"/>
              </a:rPr>
              <a:t>категории </a:t>
            </a:r>
            <a:r>
              <a:rPr lang="ru-RU" sz="2000" b="1" dirty="0" smtClean="0">
                <a:solidFill>
                  <a:schemeClr val="bg1"/>
                </a:solidFill>
                <a:ea typeface="Calibri"/>
                <a:cs typeface="Times New Roman" pitchFamily="18" charset="0"/>
              </a:rPr>
              <a:t> </a:t>
            </a:r>
            <a:endParaRPr lang="ru-RU" sz="2000" b="1" dirty="0">
              <a:solidFill>
                <a:schemeClr val="bg1"/>
              </a:solidFill>
              <a:ea typeface="Times New Roman"/>
              <a:cs typeface="Times New Roman" pitchFamily="18" charset="0"/>
            </a:endParaRPr>
          </a:p>
        </p:txBody>
      </p:sp>
      <p:pic>
        <p:nvPicPr>
          <p:cNvPr id="3076" name="Picture 4" descr="Похожее изображени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6509" y="4114800"/>
            <a:ext cx="2516535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6957692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3"/>
          <p:cNvSpPr txBox="1">
            <a:spLocks/>
          </p:cNvSpPr>
          <p:nvPr/>
        </p:nvSpPr>
        <p:spPr bwMode="auto">
          <a:xfrm>
            <a:off x="-971550" y="1062335"/>
            <a:ext cx="7143750" cy="506413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 sz="2400" kern="0" dirty="0" smtClean="0">
              <a:solidFill>
                <a:srgbClr val="000000"/>
              </a:solidFill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-780695" y="103032"/>
            <a:ext cx="7543800" cy="1907232"/>
            <a:chOff x="3657600" y="1752600"/>
            <a:chExt cx="7846901" cy="1981200"/>
          </a:xfrm>
        </p:grpSpPr>
        <p:pic>
          <p:nvPicPr>
            <p:cNvPr id="27" name="Рисунок 26" descr="127111-OR99J2-965.png"/>
            <p:cNvPicPr>
              <a:picLocks noChangeAspect="1"/>
            </p:cNvPicPr>
            <p:nvPr/>
          </p:nvPicPr>
          <p:blipFill>
            <a:blip r:embed="rId2" cstate="print"/>
            <a:srcRect b="74050"/>
            <a:stretch>
              <a:fillRect/>
            </a:stretch>
          </p:blipFill>
          <p:spPr>
            <a:xfrm>
              <a:off x="3657600" y="1752600"/>
              <a:ext cx="7846901" cy="1981200"/>
            </a:xfrm>
            <a:prstGeom prst="rect">
              <a:avLst/>
            </a:prstGeom>
          </p:spPr>
        </p:pic>
        <p:sp>
          <p:nvSpPr>
            <p:cNvPr id="28" name="Прямоугольник 27"/>
            <p:cNvSpPr/>
            <p:nvPr/>
          </p:nvSpPr>
          <p:spPr>
            <a:xfrm>
              <a:off x="8283439" y="2090705"/>
              <a:ext cx="1393376" cy="8859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800" b="1" dirty="0" smtClean="0">
                  <a:solidFill>
                    <a:srgbClr val="FFFFFF"/>
                  </a:solidFill>
                </a:rPr>
                <a:t>1 663</a:t>
              </a:r>
              <a:endParaRPr lang="en-US" altLang="ru-RU" sz="2800" b="1" dirty="0" smtClean="0">
                <a:solidFill>
                  <a:srgbClr val="FFFFFF"/>
                </a:solidFill>
              </a:endParaRPr>
            </a:p>
            <a:p>
              <a:endParaRPr lang="en-US" altLang="ru-RU" sz="2800" b="1" dirty="0">
                <a:solidFill>
                  <a:srgbClr val="FFFFFF"/>
                </a:solidFill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5050975" y="2247900"/>
              <a:ext cx="4572000" cy="77164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dirty="0" smtClean="0">
                  <a:solidFill>
                    <a:srgbClr val="FFFFFF"/>
                  </a:solidFill>
                  <a:latin typeface="Arial"/>
                </a:rPr>
                <a:t>Педагогические </a:t>
              </a:r>
            </a:p>
            <a:p>
              <a:pPr>
                <a:defRPr/>
              </a:pPr>
              <a:r>
                <a:rPr lang="ru-RU" dirty="0" smtClean="0">
                  <a:solidFill>
                    <a:srgbClr val="FFFFFF"/>
                  </a:solidFill>
                  <a:latin typeface="Arial"/>
                </a:rPr>
                <a:t>работники</a:t>
              </a:r>
            </a:p>
          </p:txBody>
        </p:sp>
      </p:grpSp>
      <p:pic>
        <p:nvPicPr>
          <p:cNvPr id="31" name="Рисунок 30" descr="127111-OR99J2-965.png"/>
          <p:cNvPicPr>
            <a:picLocks noChangeAspect="1"/>
          </p:cNvPicPr>
          <p:nvPr/>
        </p:nvPicPr>
        <p:blipFill>
          <a:blip r:embed="rId2" cstate="print"/>
          <a:srcRect t="73333"/>
          <a:stretch>
            <a:fillRect/>
          </a:stretch>
        </p:blipFill>
        <p:spPr>
          <a:xfrm>
            <a:off x="-1" y="1913520"/>
            <a:ext cx="6521295" cy="1739803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2849306" y="1601014"/>
            <a:ext cx="1175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</a:rPr>
              <a:t>Из них</a:t>
            </a:r>
            <a:r>
              <a:rPr lang="en-US" dirty="0" smtClean="0">
                <a:solidFill>
                  <a:srgbClr val="000000"/>
                </a:solidFill>
              </a:rPr>
              <a:t>: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697525" y="2201001"/>
            <a:ext cx="13084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FFFF"/>
                </a:solidFill>
              </a:rPr>
              <a:t>761</a:t>
            </a:r>
            <a:endParaRPr lang="en-US" altLang="ru-RU" b="1" dirty="0" smtClean="0">
              <a:solidFill>
                <a:srgbClr val="FFFFFF"/>
              </a:solidFill>
            </a:endParaRPr>
          </a:p>
          <a:p>
            <a:endParaRPr lang="en-US" altLang="ru-RU" b="1" dirty="0">
              <a:solidFill>
                <a:srgbClr val="FFFFFF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38330" y="2206602"/>
            <a:ext cx="4750582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800" dirty="0" smtClean="0">
                <a:solidFill>
                  <a:srgbClr val="FFFFFF"/>
                </a:solidFill>
                <a:latin typeface="Arial"/>
              </a:rPr>
              <a:t>Общеобразовательные </a:t>
            </a:r>
          </a:p>
          <a:p>
            <a:pPr>
              <a:defRPr/>
            </a:pPr>
            <a:r>
              <a:rPr lang="ru-RU" sz="1800" dirty="0" smtClean="0">
                <a:solidFill>
                  <a:srgbClr val="FFFFFF"/>
                </a:solidFill>
                <a:latin typeface="Arial"/>
              </a:rPr>
              <a:t>организации</a:t>
            </a:r>
            <a:endParaRPr lang="en-US" sz="1800" dirty="0" smtClean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38" name="Рисунок 37" descr="127111-OR99J2-965.png"/>
          <p:cNvPicPr>
            <a:picLocks noChangeAspect="1"/>
          </p:cNvPicPr>
          <p:nvPr/>
        </p:nvPicPr>
        <p:blipFill>
          <a:blip r:embed="rId2" cstate="print"/>
          <a:srcRect t="48889" r="3514" b="25555"/>
          <a:stretch>
            <a:fillRect/>
          </a:stretch>
        </p:blipFill>
        <p:spPr>
          <a:xfrm>
            <a:off x="145495" y="3361282"/>
            <a:ext cx="6409074" cy="1600200"/>
          </a:xfrm>
          <a:prstGeom prst="rect">
            <a:avLst/>
          </a:prstGeom>
        </p:spPr>
      </p:pic>
      <p:sp>
        <p:nvSpPr>
          <p:cNvPr id="42" name="Прямоугольник 41"/>
          <p:cNvSpPr/>
          <p:nvPr/>
        </p:nvSpPr>
        <p:spPr>
          <a:xfrm>
            <a:off x="4060312" y="3653324"/>
            <a:ext cx="10994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FFFF"/>
                </a:solidFill>
              </a:rPr>
              <a:t>723</a:t>
            </a:r>
            <a:endParaRPr lang="en-US" altLang="ru-RU" b="1" dirty="0" smtClean="0">
              <a:solidFill>
                <a:srgbClr val="FFFFFF"/>
              </a:solidFill>
            </a:endParaRPr>
          </a:p>
          <a:p>
            <a:endParaRPr lang="en-US" altLang="ru-RU" b="1" dirty="0">
              <a:solidFill>
                <a:srgbClr val="FFFFFF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905530" y="3653323"/>
            <a:ext cx="4750582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800" dirty="0" smtClean="0">
                <a:solidFill>
                  <a:srgbClr val="FFFFFF"/>
                </a:solidFill>
                <a:latin typeface="Arial"/>
              </a:rPr>
              <a:t>Дошкольные </a:t>
            </a:r>
          </a:p>
          <a:p>
            <a:pPr>
              <a:defRPr/>
            </a:pPr>
            <a:r>
              <a:rPr lang="ru-RU" sz="1800" dirty="0" smtClean="0">
                <a:solidFill>
                  <a:srgbClr val="FFFFFF"/>
                </a:solidFill>
                <a:latin typeface="Arial"/>
              </a:rPr>
              <a:t>организации</a:t>
            </a:r>
          </a:p>
        </p:txBody>
      </p:sp>
      <p:pic>
        <p:nvPicPr>
          <p:cNvPr id="46" name="Рисунок 45" descr="127111-OR99J2-965.png"/>
          <p:cNvPicPr>
            <a:picLocks noChangeAspect="1"/>
          </p:cNvPicPr>
          <p:nvPr/>
        </p:nvPicPr>
        <p:blipFill>
          <a:blip r:embed="rId2" cstate="print"/>
          <a:srcRect t="73333"/>
          <a:stretch>
            <a:fillRect/>
          </a:stretch>
        </p:blipFill>
        <p:spPr>
          <a:xfrm>
            <a:off x="671828" y="4677266"/>
            <a:ext cx="6432130" cy="1739803"/>
          </a:xfrm>
          <a:prstGeom prst="rect">
            <a:avLst/>
          </a:prstGeom>
        </p:spPr>
      </p:pic>
      <p:sp>
        <p:nvSpPr>
          <p:cNvPr id="48" name="Прямоугольник 47"/>
          <p:cNvSpPr/>
          <p:nvPr/>
        </p:nvSpPr>
        <p:spPr>
          <a:xfrm>
            <a:off x="4351770" y="4998959"/>
            <a:ext cx="11147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FFFF"/>
                </a:solidFill>
              </a:rPr>
              <a:t>179</a:t>
            </a:r>
            <a:endParaRPr lang="en-US" altLang="ru-RU" b="1" dirty="0" smtClean="0">
              <a:solidFill>
                <a:srgbClr val="FFFFFF"/>
              </a:solidFill>
            </a:endParaRPr>
          </a:p>
          <a:p>
            <a:endParaRPr lang="en-US" altLang="ru-RU" b="1" dirty="0">
              <a:solidFill>
                <a:srgbClr val="FFFFFF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1169126" y="4897278"/>
            <a:ext cx="4750582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800" dirty="0" smtClean="0">
                <a:solidFill>
                  <a:srgbClr val="FFFFFF"/>
                </a:solidFill>
                <a:latin typeface="Arial"/>
              </a:rPr>
              <a:t>Организации </a:t>
            </a:r>
          </a:p>
          <a:p>
            <a:pPr>
              <a:defRPr/>
            </a:pPr>
            <a:r>
              <a:rPr lang="ru-RU" sz="1800" dirty="0" smtClean="0">
                <a:solidFill>
                  <a:srgbClr val="FFFFFF"/>
                </a:solidFill>
                <a:latin typeface="Arial"/>
              </a:rPr>
              <a:t>дополнительного </a:t>
            </a:r>
          </a:p>
          <a:p>
            <a:pPr>
              <a:defRPr/>
            </a:pPr>
            <a:r>
              <a:rPr lang="ru-RU" sz="1800" dirty="0" smtClean="0">
                <a:solidFill>
                  <a:srgbClr val="FFFFFF"/>
                </a:solidFill>
                <a:latin typeface="Arial"/>
              </a:rPr>
              <a:t>образования</a:t>
            </a:r>
          </a:p>
        </p:txBody>
      </p:sp>
      <p:sp>
        <p:nvSpPr>
          <p:cNvPr id="50" name="Номер слайда 14"/>
          <p:cNvSpPr txBox="1">
            <a:spLocks/>
          </p:cNvSpPr>
          <p:nvPr/>
        </p:nvSpPr>
        <p:spPr bwMode="auto">
          <a:xfrm>
            <a:off x="8229600" y="6235700"/>
            <a:ext cx="762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fld id="{5D59D48F-44EC-4529-95F1-447FFD2B6BBF}" type="slidenum">
              <a:rPr lang="en-US" sz="2200" b="1" smtClean="0">
                <a:solidFill>
                  <a:srgbClr val="000000"/>
                </a:solidFill>
              </a:rPr>
              <a:pPr algn="ctr">
                <a:defRPr/>
              </a:pPr>
              <a:t>18</a:t>
            </a:fld>
            <a:endParaRPr lang="en-US" sz="2200" b="1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17909" y="1081339"/>
            <a:ext cx="44366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</a:rPr>
              <a:t>Имеют высшее образование – 1 258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76811" y="2682159"/>
            <a:ext cx="39793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</a:rPr>
              <a:t>Имеют высшее образование - 680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22716" y="4075451"/>
            <a:ext cx="40494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</a:rPr>
              <a:t>Имеют высшее образование - 424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615184" y="5429846"/>
            <a:ext cx="40494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i="1" dirty="0" smtClean="0">
                <a:solidFill>
                  <a:srgbClr val="002060"/>
                </a:solidFill>
              </a:rPr>
              <a:t>Имеют </a:t>
            </a:r>
            <a:r>
              <a:rPr lang="ru-RU" sz="2000" b="1" i="1" dirty="0" smtClean="0">
                <a:solidFill>
                  <a:srgbClr val="002060"/>
                </a:solidFill>
              </a:rPr>
              <a:t>высшее</a:t>
            </a:r>
            <a:r>
              <a:rPr lang="ru-RU" sz="1800" b="1" i="1" dirty="0" smtClean="0">
                <a:solidFill>
                  <a:srgbClr val="002060"/>
                </a:solidFill>
              </a:rPr>
              <a:t> образование - 154</a:t>
            </a:r>
            <a:endParaRPr lang="ru-RU" sz="1800" b="1" i="1" dirty="0">
              <a:solidFill>
                <a:srgbClr val="002060"/>
              </a:solidFill>
            </a:endParaRPr>
          </a:p>
        </p:txBody>
      </p:sp>
      <p:pic>
        <p:nvPicPr>
          <p:cNvPr id="24" name="Рисунок 23" descr="vesy3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4668" y="356697"/>
            <a:ext cx="2038635" cy="2259802"/>
          </a:xfrm>
          <a:prstGeom prst="rect">
            <a:avLst/>
          </a:prstGeom>
        </p:spPr>
      </p:pic>
      <p:pic>
        <p:nvPicPr>
          <p:cNvPr id="30" name="Рисунок 29" descr="female-149333_1280.png"/>
          <p:cNvPicPr>
            <a:picLocks noChangeAspect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lum contrast="-40000"/>
          </a:blip>
          <a:stretch>
            <a:fillRect/>
          </a:stretch>
        </p:blipFill>
        <p:spPr>
          <a:xfrm>
            <a:off x="6458065" y="925097"/>
            <a:ext cx="715917" cy="1431834"/>
          </a:xfrm>
          <a:prstGeom prst="rect">
            <a:avLst/>
          </a:prstGeom>
        </p:spPr>
      </p:pic>
      <p:pic>
        <p:nvPicPr>
          <p:cNvPr id="32" name="Рисунок 31" descr="мужчина.png"/>
          <p:cNvPicPr>
            <a:picLocks noChangeAspect="1"/>
          </p:cNvPicPr>
          <p:nvPr/>
        </p:nvPicPr>
        <p:blipFill>
          <a:blip r:embed="rId5">
            <a:lum contrast="-40000"/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263770" y="163097"/>
            <a:ext cx="577215" cy="1524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172200" y="2802732"/>
            <a:ext cx="26345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800" b="1" i="1" dirty="0" smtClean="0">
                <a:solidFill>
                  <a:srgbClr val="FF0000"/>
                </a:solidFill>
                <a:cs typeface="Times New Roman" pitchFamily="18" charset="0"/>
              </a:rPr>
              <a:t>Женщин-педагогов:</a:t>
            </a:r>
          </a:p>
          <a:p>
            <a:pPr lvl="0"/>
            <a:r>
              <a:rPr lang="ru-RU" sz="1800" b="1" i="1" dirty="0" smtClean="0">
                <a:solidFill>
                  <a:srgbClr val="FF0000"/>
                </a:solidFill>
                <a:cs typeface="Times New Roman" pitchFamily="18" charset="0"/>
              </a:rPr>
              <a:t>1 474 (88,6%) – 2018 г.</a:t>
            </a:r>
          </a:p>
          <a:p>
            <a:pPr lvl="0"/>
            <a:r>
              <a:rPr lang="ru-RU" sz="1800" i="1" dirty="0" smtClean="0">
                <a:solidFill>
                  <a:srgbClr val="000000"/>
                </a:solidFill>
                <a:cs typeface="Times New Roman" pitchFamily="18" charset="0"/>
              </a:rPr>
              <a:t>1 </a:t>
            </a:r>
            <a:r>
              <a:rPr lang="ru-RU" sz="1800" i="1" dirty="0">
                <a:solidFill>
                  <a:srgbClr val="000000"/>
                </a:solidFill>
                <a:cs typeface="Times New Roman" pitchFamily="18" charset="0"/>
              </a:rPr>
              <a:t>446 (81%) - 2017 г.</a:t>
            </a:r>
          </a:p>
          <a:p>
            <a:pPr lvl="0"/>
            <a:r>
              <a:rPr lang="ru-RU" sz="1800" i="1" dirty="0">
                <a:solidFill>
                  <a:srgbClr val="000000"/>
                </a:solidFill>
                <a:cs typeface="Times New Roman" pitchFamily="18" charset="0"/>
              </a:rPr>
              <a:t> 1 319 (87,6%) – 2016 г.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39926" y="451941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endParaRPr lang="ru-RU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16023" y="4205469"/>
            <a:ext cx="24484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800" b="1" i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Мужчин-педагогов:</a:t>
            </a:r>
          </a:p>
          <a:p>
            <a:pPr lvl="0"/>
            <a:r>
              <a:rPr lang="ru-RU" sz="1800" b="1" i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189 (11,4%) – 2018 г.</a:t>
            </a:r>
          </a:p>
          <a:p>
            <a:pPr lvl="0"/>
            <a:r>
              <a:rPr lang="ru-RU" sz="1800" i="1" dirty="0" smtClean="0">
                <a:solidFill>
                  <a:srgbClr val="000000"/>
                </a:solidFill>
                <a:cs typeface="Times New Roman" pitchFamily="18" charset="0"/>
              </a:rPr>
              <a:t>337 </a:t>
            </a:r>
            <a:r>
              <a:rPr lang="ru-RU" sz="1800" i="1" dirty="0">
                <a:solidFill>
                  <a:srgbClr val="000000"/>
                </a:solidFill>
                <a:cs typeface="Times New Roman" pitchFamily="18" charset="0"/>
              </a:rPr>
              <a:t>(19%) - 2017 </a:t>
            </a:r>
            <a:r>
              <a:rPr lang="ru-RU" sz="1800" i="1" dirty="0" smtClean="0">
                <a:solidFill>
                  <a:srgbClr val="000000"/>
                </a:solidFill>
                <a:cs typeface="Times New Roman" pitchFamily="18" charset="0"/>
              </a:rPr>
              <a:t>г.</a:t>
            </a:r>
          </a:p>
          <a:p>
            <a:pPr lvl="0"/>
            <a:r>
              <a:rPr lang="ru-RU" sz="1800" i="1" dirty="0" smtClean="0">
                <a:solidFill>
                  <a:srgbClr val="000000"/>
                </a:solidFill>
                <a:cs typeface="Times New Roman" pitchFamily="18" charset="0"/>
              </a:rPr>
              <a:t>187 </a:t>
            </a:r>
            <a:r>
              <a:rPr lang="ru-RU" sz="1800" i="1" dirty="0">
                <a:solidFill>
                  <a:srgbClr val="000000"/>
                </a:solidFill>
                <a:cs typeface="Times New Roman" pitchFamily="18" charset="0"/>
              </a:rPr>
              <a:t>(12,4%) – 2016 г.</a:t>
            </a:r>
          </a:p>
        </p:txBody>
      </p:sp>
    </p:spTree>
    <p:extLst>
      <p:ext uri="{BB962C8B-B14F-4D97-AF65-F5344CB8AC3E}">
        <p14:creationId xmlns:p14="http://schemas.microsoft.com/office/powerpoint/2010/main" val="8880932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Номер слайда 12"/>
          <p:cNvSpPr>
            <a:spLocks noGrp="1"/>
          </p:cNvSpPr>
          <p:nvPr>
            <p:ph type="sldNum" sz="quarter" idx="4"/>
          </p:nvPr>
        </p:nvSpPr>
        <p:spPr>
          <a:xfrm>
            <a:off x="8229600" y="6248400"/>
            <a:ext cx="762000" cy="685800"/>
          </a:xfrm>
        </p:spPr>
        <p:txBody>
          <a:bodyPr/>
          <a:lstStyle/>
          <a:p>
            <a:pPr>
              <a:defRPr/>
            </a:pPr>
            <a:fld id="{5D59D48F-44EC-4529-95F1-447FFD2B6BB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7" name="Title 3"/>
          <p:cNvSpPr txBox="1">
            <a:spLocks/>
          </p:cNvSpPr>
          <p:nvPr/>
        </p:nvSpPr>
        <p:spPr bwMode="auto">
          <a:xfrm>
            <a:off x="627875" y="1300853"/>
            <a:ext cx="1088868" cy="57875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 sz="2400" kern="0" dirty="0" smtClean="0">
              <a:solidFill>
                <a:srgbClr val="000000"/>
              </a:solidFill>
            </a:endParaRPr>
          </a:p>
        </p:txBody>
      </p:sp>
      <p:grpSp>
        <p:nvGrpSpPr>
          <p:cNvPr id="40" name="Группа 39"/>
          <p:cNvGrpSpPr/>
          <p:nvPr/>
        </p:nvGrpSpPr>
        <p:grpSpPr>
          <a:xfrm>
            <a:off x="4438866" y="774935"/>
            <a:ext cx="5390934" cy="2302880"/>
            <a:chOff x="-914400" y="3508105"/>
            <a:chExt cx="9209905" cy="2372459"/>
          </a:xfrm>
        </p:grpSpPr>
        <p:pic>
          <p:nvPicPr>
            <p:cNvPr id="31" name="Рисунок 30" descr="127111-OR99J2-965.png"/>
            <p:cNvPicPr>
              <a:picLocks noChangeAspect="1"/>
            </p:cNvPicPr>
            <p:nvPr/>
          </p:nvPicPr>
          <p:blipFill>
            <a:blip r:embed="rId2" cstate="print"/>
            <a:srcRect t="73333"/>
            <a:stretch>
              <a:fillRect/>
            </a:stretch>
          </p:blipFill>
          <p:spPr>
            <a:xfrm>
              <a:off x="-848497" y="3508105"/>
              <a:ext cx="9144002" cy="2372459"/>
            </a:xfrm>
            <a:prstGeom prst="rect">
              <a:avLst/>
            </a:prstGeom>
          </p:spPr>
        </p:pic>
        <p:sp>
          <p:nvSpPr>
            <p:cNvPr id="32" name="Title 3"/>
            <p:cNvSpPr txBox="1">
              <a:spLocks/>
            </p:cNvSpPr>
            <p:nvPr/>
          </p:nvSpPr>
          <p:spPr bwMode="auto">
            <a:xfrm>
              <a:off x="-914400" y="4404956"/>
              <a:ext cx="7544334" cy="57875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anchor="ctr"/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2400" kern="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-45257" y="3763359"/>
              <a:ext cx="2414186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6000" b="1" dirty="0" smtClean="0">
                  <a:solidFill>
                    <a:srgbClr val="FFFFFF"/>
                  </a:solidFill>
                </a:rPr>
                <a:t>337</a:t>
              </a:r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2277788" y="3710901"/>
              <a:ext cx="4815859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defRPr/>
              </a:pPr>
              <a:r>
                <a:rPr lang="ru-RU" altLang="ru-RU" sz="1800" dirty="0" smtClean="0">
                  <a:solidFill>
                    <a:srgbClr val="FFFFFF"/>
                  </a:solidFill>
                  <a:latin typeface="Arial"/>
                </a:rPr>
                <a:t>педагогических работников в образовательных организациях города в пенсионном возрасте</a:t>
              </a:r>
            </a:p>
            <a:p>
              <a:pPr algn="r">
                <a:defRPr/>
              </a:pPr>
              <a:endParaRPr lang="ru-RU" altLang="ru-RU" sz="1800" b="1" dirty="0" smtClea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-8340" y="4724671"/>
              <a:ext cx="228612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FFFFFF"/>
                  </a:solidFill>
                </a:rPr>
                <a:t>20,3%</a:t>
              </a:r>
              <a:endParaRPr lang="en-US" altLang="ru-RU" b="1" dirty="0">
                <a:solidFill>
                  <a:srgbClr val="FFFFFF"/>
                </a:solidFill>
              </a:endParaRPr>
            </a:p>
          </p:txBody>
        </p:sp>
      </p:grpSp>
      <p:pic>
        <p:nvPicPr>
          <p:cNvPr id="19" name="Рисунок 18" descr="127111-OR99J2-965.png"/>
          <p:cNvPicPr>
            <a:picLocks noChangeAspect="1"/>
          </p:cNvPicPr>
          <p:nvPr/>
        </p:nvPicPr>
        <p:blipFill>
          <a:blip r:embed="rId2" cstate="print"/>
          <a:srcRect b="74050"/>
          <a:stretch>
            <a:fillRect/>
          </a:stretch>
        </p:blipFill>
        <p:spPr>
          <a:xfrm>
            <a:off x="-304800" y="150287"/>
            <a:ext cx="5252411" cy="2149022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236756" y="315312"/>
            <a:ext cx="18711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FFFFFF"/>
                </a:solidFill>
              </a:rPr>
              <a:t>190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981200" y="622892"/>
            <a:ext cx="27462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altLang="ru-RU" sz="1800" dirty="0" smtClean="0">
                <a:solidFill>
                  <a:srgbClr val="FFFFFF"/>
                </a:solidFill>
                <a:latin typeface="Arial"/>
              </a:rPr>
              <a:t>молодых специалистов </a:t>
            </a:r>
          </a:p>
          <a:p>
            <a:pPr algn="r">
              <a:defRPr/>
            </a:pPr>
            <a:r>
              <a:rPr lang="ru-RU" altLang="ru-RU" sz="1800" dirty="0" smtClean="0">
                <a:solidFill>
                  <a:srgbClr val="FFFFFF"/>
                </a:solidFill>
                <a:latin typeface="Arial"/>
              </a:rPr>
              <a:t>в образовательных </a:t>
            </a:r>
          </a:p>
          <a:p>
            <a:pPr algn="r">
              <a:defRPr/>
            </a:pPr>
            <a:r>
              <a:rPr lang="ru-RU" altLang="ru-RU" sz="1800" dirty="0" smtClean="0">
                <a:solidFill>
                  <a:srgbClr val="FFFFFF"/>
                </a:solidFill>
                <a:latin typeface="Arial"/>
              </a:rPr>
              <a:t>организациях</a:t>
            </a:r>
          </a:p>
          <a:p>
            <a:pPr algn="r">
              <a:defRPr/>
            </a:pPr>
            <a:endParaRPr lang="ru-RU" altLang="ru-RU" sz="1800" b="1" dirty="0" smtClea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27874" y="1342643"/>
            <a:ext cx="10888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FFFF"/>
                </a:solidFill>
              </a:rPr>
              <a:t>11,5%</a:t>
            </a:r>
            <a:endParaRPr lang="en-US" altLang="ru-RU" b="1" dirty="0">
              <a:solidFill>
                <a:srgbClr val="FFFFFF"/>
              </a:solidFill>
            </a:endParaRPr>
          </a:p>
        </p:txBody>
      </p:sp>
      <p:pic>
        <p:nvPicPr>
          <p:cNvPr id="25" name="Рисунок 24" descr="3e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2971800"/>
            <a:ext cx="5825175" cy="370806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078293" y="3348251"/>
            <a:ext cx="31133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altLang="ru-RU" sz="2000" dirty="0">
                <a:solidFill>
                  <a:srgbClr val="FFFFFF"/>
                </a:solidFill>
              </a:rPr>
              <a:t>«Заслуженный учитель </a:t>
            </a:r>
          </a:p>
          <a:p>
            <a:pPr lvl="0" algn="ctr">
              <a:defRPr/>
            </a:pPr>
            <a:r>
              <a:rPr lang="ru-RU" altLang="ru-RU" sz="2000" dirty="0">
                <a:solidFill>
                  <a:srgbClr val="FFFFFF"/>
                </a:solidFill>
              </a:rPr>
              <a:t>Российской Федерации»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204273" y="4471891"/>
            <a:ext cx="28613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altLang="ru-RU" sz="2000" dirty="0">
                <a:solidFill>
                  <a:srgbClr val="FFFFFF"/>
                </a:solidFill>
              </a:rPr>
              <a:t>«Почетный работник </a:t>
            </a:r>
          </a:p>
          <a:p>
            <a:pPr lvl="0" algn="ctr">
              <a:defRPr/>
            </a:pPr>
            <a:r>
              <a:rPr lang="ru-RU" altLang="ru-RU" sz="2000" dirty="0">
                <a:solidFill>
                  <a:srgbClr val="FFFFFF"/>
                </a:solidFill>
              </a:rPr>
              <a:t>общего образования»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204273" y="5562600"/>
            <a:ext cx="30914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altLang="ru-RU" sz="2000" dirty="0">
                <a:solidFill>
                  <a:srgbClr val="FFFFFF"/>
                </a:solidFill>
              </a:rPr>
              <a:t>«Заслуженный работник </a:t>
            </a:r>
          </a:p>
          <a:p>
            <a:pPr lvl="0" algn="ctr">
              <a:defRPr/>
            </a:pPr>
            <a:r>
              <a:rPr lang="ru-RU" altLang="ru-RU" sz="2000" dirty="0">
                <a:solidFill>
                  <a:srgbClr val="FFFFFF"/>
                </a:solidFill>
              </a:rPr>
              <a:t>образования ХМАО-Югры»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442526" y="3240529"/>
            <a:ext cx="5542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400" b="1" dirty="0">
                <a:solidFill>
                  <a:srgbClr val="FFFFFF"/>
                </a:solidFill>
              </a:rPr>
              <a:t>5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215004" y="4364169"/>
            <a:ext cx="122341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5400" b="1" dirty="0" smtClean="0">
                <a:solidFill>
                  <a:srgbClr val="FFFFFF"/>
                </a:solidFill>
              </a:rPr>
              <a:t>168</a:t>
            </a:r>
            <a:endParaRPr lang="ru-RU" sz="5400" b="1" dirty="0">
              <a:solidFill>
                <a:srgbClr val="FFFFFF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65176" y="5454878"/>
            <a:ext cx="87716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5400" b="1" dirty="0" smtClean="0">
                <a:solidFill>
                  <a:srgbClr val="FFFFFF"/>
                </a:solidFill>
              </a:rPr>
              <a:t>13</a:t>
            </a:r>
            <a:endParaRPr lang="ru-RU" sz="5400" b="1" dirty="0">
              <a:solidFill>
                <a:srgbClr val="FFFF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95689" y="4256447"/>
            <a:ext cx="38306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</a:rPr>
              <a:t>186 педагогических работников имеют различные звания </a:t>
            </a:r>
            <a:endParaRPr lang="ru-RU" sz="32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459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/>
          <p:cNvSpPr txBox="1">
            <a:spLocks/>
          </p:cNvSpPr>
          <p:nvPr/>
        </p:nvSpPr>
        <p:spPr bwMode="auto">
          <a:xfrm>
            <a:off x="538306" y="2209800"/>
            <a:ext cx="4414694" cy="18288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eaLnBrk="1" hangingPunct="1"/>
            <a:endParaRPr lang="ru-RU" sz="1600" b="1" dirty="0"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eaLnBrk="1" hangingPunct="1"/>
            <a:r>
              <a:rPr lang="ru-RU" sz="1600" b="1" dirty="0">
                <a:latin typeface="Times New Roman" pitchFamily="18" charset="0"/>
                <a:ea typeface="+mn-ea"/>
                <a:cs typeface="Times New Roman" pitchFamily="18" charset="0"/>
              </a:rPr>
              <a:t>вопросы в сфере общего образования, среднего профессионального и соответствующего дополнительного профессионального образования, профессионального обучения, дополнительного образования детей и взрослых, воспитания, опеки и попечительства в отношении несовершеннолетних граждан, социальной поддержки и социальной защиты </a:t>
            </a:r>
            <a:r>
              <a:rPr lang="ru-RU" sz="1600" b="1" dirty="0" smtClean="0">
                <a:latin typeface="Times New Roman" pitchFamily="18" charset="0"/>
                <a:ea typeface="+mn-ea"/>
                <a:cs typeface="Times New Roman" pitchFamily="18" charset="0"/>
              </a:rPr>
              <a:t>обучающихся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5D59D48F-44EC-4529-95F1-447FFD2B6BB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63" y="5791200"/>
            <a:ext cx="7321023" cy="553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188689" y="1828800"/>
            <a:ext cx="3657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вопросы </a:t>
            </a:r>
            <a:r>
              <a:rPr lang="ru-RU" sz="1600" b="1" dirty="0"/>
              <a:t>научных </a:t>
            </a:r>
            <a:r>
              <a:rPr lang="ru-RU" sz="1600" b="1" dirty="0" smtClean="0"/>
              <a:t>учреждений, развития </a:t>
            </a:r>
            <a:r>
              <a:rPr lang="ru-RU" sz="1600" b="1" dirty="0"/>
              <a:t>науки в стране в целом и, соответственно, деятельность университетов, высших учебных </a:t>
            </a:r>
            <a:r>
              <a:rPr lang="ru-RU" sz="1600" b="1" dirty="0" smtClean="0"/>
              <a:t>заведений</a:t>
            </a:r>
            <a:endParaRPr lang="ru-RU" sz="16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178056" y="644778"/>
            <a:ext cx="3668233" cy="110782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1600" b="1" dirty="0" smtClean="0">
                <a:solidFill>
                  <a:srgbClr val="00B0F0"/>
                </a:solidFill>
              </a:rPr>
              <a:t>Минобрнауки России</a:t>
            </a:r>
            <a:endParaRPr lang="ru-RU" sz="1600" b="1" dirty="0">
              <a:solidFill>
                <a:srgbClr val="00B0F0"/>
              </a:solidFill>
            </a:endParaRPr>
          </a:p>
          <a:p>
            <a:r>
              <a:rPr lang="ru-RU" sz="1600" b="1" dirty="0">
                <a:solidFill>
                  <a:srgbClr val="005392"/>
                </a:solidFill>
              </a:rPr>
              <a:t>Министерство науки и высшего </a:t>
            </a:r>
            <a:r>
              <a:rPr lang="ru-RU" sz="1600" b="1" dirty="0" smtClean="0">
                <a:solidFill>
                  <a:srgbClr val="005392"/>
                </a:solidFill>
              </a:rPr>
              <a:t>образования </a:t>
            </a:r>
            <a:r>
              <a:rPr lang="vi-VN" sz="1600" b="1" dirty="0" smtClean="0">
                <a:solidFill>
                  <a:srgbClr val="005392"/>
                </a:solidFill>
              </a:rPr>
              <a:t>Росс</a:t>
            </a:r>
            <a:r>
              <a:rPr lang="ru-RU" sz="1600" b="1" dirty="0" smtClean="0">
                <a:solidFill>
                  <a:srgbClr val="005392"/>
                </a:solidFill>
              </a:rPr>
              <a:t>и</a:t>
            </a:r>
            <a:r>
              <a:rPr lang="vi-VN" sz="1600" b="1" dirty="0" smtClean="0">
                <a:solidFill>
                  <a:srgbClr val="005392"/>
                </a:solidFill>
              </a:rPr>
              <a:t>йской Федерации</a:t>
            </a:r>
            <a:endParaRPr lang="ru-RU" sz="1600" dirty="0">
              <a:solidFill>
                <a:srgbClr val="00B0F0"/>
              </a:solidFill>
            </a:endParaRPr>
          </a:p>
        </p:txBody>
      </p:sp>
      <p:pic>
        <p:nvPicPr>
          <p:cNvPr id="1031" name="Picture 7" descr="Standard of the President of the Russian Federation.s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59026"/>
            <a:ext cx="910589" cy="1093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455" y="4588529"/>
            <a:ext cx="6647834" cy="1096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1578114" y="644778"/>
            <a:ext cx="3374886" cy="110782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600" b="1" dirty="0" smtClean="0">
              <a:solidFill>
                <a:srgbClr val="00B0F0"/>
              </a:solidFill>
            </a:endParaRPr>
          </a:p>
          <a:p>
            <a:r>
              <a:rPr lang="vi-VN" sz="1600" b="1" dirty="0" smtClean="0">
                <a:solidFill>
                  <a:srgbClr val="00B0F0"/>
                </a:solidFill>
              </a:rPr>
              <a:t>Мин</a:t>
            </a:r>
            <a:r>
              <a:rPr lang="ru-RU" sz="1600" b="1" dirty="0" smtClean="0">
                <a:solidFill>
                  <a:srgbClr val="00B0F0"/>
                </a:solidFill>
              </a:rPr>
              <a:t>просвещения России </a:t>
            </a:r>
            <a:endParaRPr lang="ru-RU" sz="1600" b="1" dirty="0">
              <a:solidFill>
                <a:srgbClr val="00B0F0"/>
              </a:solidFill>
            </a:endParaRPr>
          </a:p>
          <a:p>
            <a:r>
              <a:rPr lang="ru-RU" sz="1600" b="1" dirty="0">
                <a:solidFill>
                  <a:srgbClr val="005392"/>
                </a:solidFill>
              </a:rPr>
              <a:t>Министерство </a:t>
            </a:r>
            <a:r>
              <a:rPr lang="ru-RU" sz="1600" b="1" dirty="0" smtClean="0">
                <a:solidFill>
                  <a:srgbClr val="005392"/>
                </a:solidFill>
              </a:rPr>
              <a:t>просвещения </a:t>
            </a:r>
            <a:r>
              <a:rPr lang="vi-VN" sz="1600" b="1" dirty="0" smtClean="0">
                <a:solidFill>
                  <a:srgbClr val="005392"/>
                </a:solidFill>
              </a:rPr>
              <a:t>Росс</a:t>
            </a:r>
            <a:r>
              <a:rPr lang="ru-RU" sz="1600" b="1" dirty="0" smtClean="0">
                <a:solidFill>
                  <a:srgbClr val="005392"/>
                </a:solidFill>
              </a:rPr>
              <a:t>и</a:t>
            </a:r>
            <a:r>
              <a:rPr lang="vi-VN" sz="1600" b="1" dirty="0" smtClean="0">
                <a:solidFill>
                  <a:srgbClr val="005392"/>
                </a:solidFill>
              </a:rPr>
              <a:t>йской Федерации</a:t>
            </a:r>
            <a:endParaRPr lang="ru-RU" sz="1600" b="1" dirty="0" smtClean="0">
              <a:solidFill>
                <a:srgbClr val="005392"/>
              </a:solidFill>
            </a:endParaRPr>
          </a:p>
          <a:p>
            <a:pPr lvl="0"/>
            <a:r>
              <a:rPr lang="ru-RU" sz="1600" b="1" i="1" dirty="0">
                <a:solidFill>
                  <a:srgbClr val="DAEDEF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Официальный сайт </a:t>
            </a:r>
            <a:r>
              <a:rPr lang="en-US" sz="1600" b="1" i="1" dirty="0">
                <a:solidFill>
                  <a:srgbClr val="DAEDEF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edu.gov.ru</a:t>
            </a:r>
            <a:endParaRPr lang="ru-RU" sz="1600" b="1" i="1" dirty="0">
              <a:solidFill>
                <a:srgbClr val="DAEDEF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solidFill>
                <a:srgbClr val="00B0F0"/>
              </a:solidFill>
            </a:endParaRP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37" y="4606250"/>
            <a:ext cx="1579995" cy="107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586" y="5806632"/>
            <a:ext cx="1003800" cy="538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 bwMode="auto">
          <a:xfrm>
            <a:off x="457200" y="381000"/>
            <a:ext cx="8382000" cy="6318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4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Результаты процедуры аттестации педагогических кадров</a:t>
            </a:r>
            <a:endParaRPr lang="ru-RU" altLang="ru-RU" sz="2400" kern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604847212"/>
              </p:ext>
            </p:extLst>
          </p:nvPr>
        </p:nvGraphicFramePr>
        <p:xfrm>
          <a:off x="762000" y="1219200"/>
          <a:ext cx="75438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843056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/>
          <p:cNvSpPr txBox="1">
            <a:spLocks/>
          </p:cNvSpPr>
          <p:nvPr/>
        </p:nvSpPr>
        <p:spPr bwMode="auto">
          <a:xfrm>
            <a:off x="312977" y="1682528"/>
            <a:ext cx="3209925" cy="10128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 sz="2000" kern="0" dirty="0" smtClean="0">
              <a:solidFill>
                <a:srgbClr val="000000"/>
              </a:solidFill>
            </a:endParaRPr>
          </a:p>
        </p:txBody>
      </p:sp>
      <p:sp>
        <p:nvSpPr>
          <p:cNvPr id="10" name="Title 3"/>
          <p:cNvSpPr txBox="1">
            <a:spLocks/>
          </p:cNvSpPr>
          <p:nvPr/>
        </p:nvSpPr>
        <p:spPr bwMode="auto">
          <a:xfrm>
            <a:off x="4889740" y="1666781"/>
            <a:ext cx="3209925" cy="10128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 sz="2000" kern="0" dirty="0" smtClean="0">
              <a:solidFill>
                <a:srgbClr val="000000"/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4"/>
          </p:nvPr>
        </p:nvSpPr>
        <p:spPr>
          <a:xfrm>
            <a:off x="8279247" y="6235889"/>
            <a:ext cx="762000" cy="685800"/>
          </a:xfrm>
        </p:spPr>
        <p:txBody>
          <a:bodyPr/>
          <a:lstStyle/>
          <a:p>
            <a:pPr>
              <a:defRPr/>
            </a:pPr>
            <a:fld id="{5D59D48F-44EC-4529-95F1-447FFD2B6BB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3" name="Picture 4" descr="C:\Users\Michael\Desktop\1.jpg"/>
          <p:cNvPicPr>
            <a:picLocks noChangeAspect="1" noChangeArrowheads="1"/>
          </p:cNvPicPr>
          <p:nvPr/>
        </p:nvPicPr>
        <p:blipFill rotWithShape="1">
          <a:blip r:embed="rId2" cstate="print"/>
          <a:srcRect t="19730" b="-8614"/>
          <a:stretch/>
        </p:blipFill>
        <p:spPr bwMode="auto">
          <a:xfrm>
            <a:off x="5557601" y="4720039"/>
            <a:ext cx="2671999" cy="19093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17" name="Рисунок 16" descr="127111-OR99J2-965.png"/>
          <p:cNvPicPr>
            <a:picLocks noChangeAspect="1"/>
          </p:cNvPicPr>
          <p:nvPr/>
        </p:nvPicPr>
        <p:blipFill rotWithShape="1">
          <a:blip r:embed="rId3" cstate="print"/>
          <a:srcRect t="49093" r="3514" b="25555"/>
          <a:stretch/>
        </p:blipFill>
        <p:spPr>
          <a:xfrm>
            <a:off x="-331765" y="89894"/>
            <a:ext cx="8915400" cy="2018763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5811739" y="424125"/>
            <a:ext cx="1552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FFFF"/>
                </a:solidFill>
              </a:rPr>
              <a:t>12 556</a:t>
            </a:r>
            <a:endParaRPr lang="en-US" altLang="ru-RU" b="1" dirty="0">
              <a:solidFill>
                <a:srgbClr val="FFFFFF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31444" y="490438"/>
            <a:ext cx="4750582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800" dirty="0">
                <a:solidFill>
                  <a:srgbClr val="FFFFFF"/>
                </a:solidFill>
                <a:latin typeface="Arial"/>
                <a:cs typeface="Arial"/>
              </a:rPr>
              <a:t>Количество обучающихся в общеобразовательных </a:t>
            </a:r>
            <a:r>
              <a:rPr lang="ru-RU" sz="1800" dirty="0" smtClean="0">
                <a:solidFill>
                  <a:srgbClr val="FFFFFF"/>
                </a:solidFill>
                <a:latin typeface="Arial"/>
                <a:cs typeface="Arial"/>
              </a:rPr>
              <a:t>организациях</a:t>
            </a:r>
            <a:endParaRPr lang="ru-RU" sz="18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22" name="Рисунок 21" descr="127111-OR99J2-965.png"/>
          <p:cNvPicPr>
            <a:picLocks noChangeAspect="1"/>
          </p:cNvPicPr>
          <p:nvPr/>
        </p:nvPicPr>
        <p:blipFill>
          <a:blip r:embed="rId3" cstate="print"/>
          <a:srcRect b="74050"/>
          <a:stretch>
            <a:fillRect/>
          </a:stretch>
        </p:blipFill>
        <p:spPr>
          <a:xfrm>
            <a:off x="-400242" y="1396358"/>
            <a:ext cx="7655600" cy="2524507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-1224519" y="3435177"/>
            <a:ext cx="8931640" cy="1896837"/>
            <a:chOff x="-1016217" y="3542028"/>
            <a:chExt cx="8119673" cy="1896837"/>
          </a:xfrm>
        </p:grpSpPr>
        <p:grpSp>
          <p:nvGrpSpPr>
            <p:cNvPr id="25" name="Группа 24"/>
            <p:cNvGrpSpPr/>
            <p:nvPr/>
          </p:nvGrpSpPr>
          <p:grpSpPr>
            <a:xfrm>
              <a:off x="-1016217" y="3542028"/>
              <a:ext cx="8119673" cy="1896837"/>
              <a:chOff x="-914400" y="3797484"/>
              <a:chExt cx="9372511" cy="2372459"/>
            </a:xfrm>
          </p:grpSpPr>
          <p:pic>
            <p:nvPicPr>
              <p:cNvPr id="26" name="Рисунок 25" descr="127111-OR99J2-965.png"/>
              <p:cNvPicPr>
                <a:picLocks noChangeAspect="1"/>
              </p:cNvPicPr>
              <p:nvPr/>
            </p:nvPicPr>
            <p:blipFill rotWithShape="1">
              <a:blip r:embed="rId3" cstate="print"/>
              <a:srcRect t="73333" r="9045"/>
              <a:stretch/>
            </p:blipFill>
            <p:spPr>
              <a:xfrm>
                <a:off x="141206" y="3797484"/>
                <a:ext cx="8316905" cy="2372459"/>
              </a:xfrm>
              <a:prstGeom prst="rect">
                <a:avLst/>
              </a:prstGeom>
            </p:spPr>
          </p:pic>
          <p:sp>
            <p:nvSpPr>
              <p:cNvPr id="27" name="Title 3"/>
              <p:cNvSpPr txBox="1">
                <a:spLocks/>
              </p:cNvSpPr>
              <p:nvPr/>
            </p:nvSpPr>
            <p:spPr bwMode="auto">
              <a:xfrm>
                <a:off x="-914400" y="4404956"/>
                <a:ext cx="7544334" cy="578758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anchor="ctr"/>
              <a:lstStyle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  <a:lvl2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457200"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914400"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1371600"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1828800"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defRPr/>
                </a:pPr>
                <a:endParaRPr lang="ru-RU" altLang="ru-RU" sz="2400" kern="0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" name="Title 3"/>
              <p:cNvSpPr txBox="1">
                <a:spLocks/>
              </p:cNvSpPr>
              <p:nvPr/>
            </p:nvSpPr>
            <p:spPr bwMode="auto">
              <a:xfrm>
                <a:off x="-914400" y="4347627"/>
                <a:ext cx="7544334" cy="578758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anchor="ctr"/>
              <a:lstStyle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  <a:lvl2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457200"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914400"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1371600"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1828800"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defRPr/>
                </a:pPr>
                <a:endParaRPr lang="ru-RU" altLang="ru-RU" sz="2400" kern="0" dirty="0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4" name="Прямоугольник 33"/>
            <p:cNvSpPr/>
            <p:nvPr/>
          </p:nvSpPr>
          <p:spPr>
            <a:xfrm>
              <a:off x="3534990" y="3977104"/>
              <a:ext cx="3505201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200" b="1" dirty="0" smtClean="0">
                  <a:solidFill>
                    <a:srgbClr val="FFFFFF"/>
                  </a:solidFill>
                </a:rPr>
                <a:t>около </a:t>
              </a:r>
              <a:r>
                <a:rPr lang="ru-RU" sz="2200" b="1" dirty="0">
                  <a:solidFill>
                    <a:srgbClr val="FFFFFF"/>
                  </a:solidFill>
                </a:rPr>
                <a:t>1 </a:t>
              </a:r>
              <a:r>
                <a:rPr lang="ru-RU" sz="2200" b="1" dirty="0" smtClean="0">
                  <a:solidFill>
                    <a:srgbClr val="FFFFFF"/>
                  </a:solidFill>
                </a:rPr>
                <a:t>800 </a:t>
              </a:r>
              <a:r>
                <a:rPr lang="ru-RU" sz="2200" b="1" dirty="0">
                  <a:solidFill>
                    <a:srgbClr val="FFFFFF"/>
                  </a:solidFill>
                </a:rPr>
                <a:t>(</a:t>
              </a:r>
              <a:r>
                <a:rPr lang="ru-RU" sz="2200" b="1" dirty="0" smtClean="0">
                  <a:solidFill>
                    <a:srgbClr val="FFFFFF"/>
                  </a:solidFill>
                </a:rPr>
                <a:t>2018-2019 </a:t>
              </a:r>
              <a:r>
                <a:rPr lang="ru-RU" sz="2200" b="1" dirty="0">
                  <a:solidFill>
                    <a:srgbClr val="FFFFFF"/>
                  </a:solidFill>
                </a:rPr>
                <a:t>г.)</a:t>
              </a:r>
            </a:p>
            <a:p>
              <a:endParaRPr lang="en-US" altLang="ru-RU" sz="2200" b="1" dirty="0">
                <a:solidFill>
                  <a:srgbClr val="FFFFFF"/>
                </a:solidFill>
              </a:endParaRPr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364178" y="3797416"/>
              <a:ext cx="4750582" cy="92333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1800" dirty="0">
                  <a:solidFill>
                    <a:srgbClr val="FFFFFF"/>
                  </a:solidFill>
                  <a:latin typeface="Arial"/>
                  <a:cs typeface="Arial"/>
                </a:rPr>
                <a:t>Количество </a:t>
              </a:r>
              <a:r>
                <a:rPr lang="ru-RU" sz="1800" dirty="0" smtClean="0">
                  <a:solidFill>
                    <a:srgbClr val="FFFFFF"/>
                  </a:solidFill>
                  <a:latin typeface="Arial"/>
                  <a:cs typeface="Arial"/>
                </a:rPr>
                <a:t>первоклассников </a:t>
              </a:r>
            </a:p>
            <a:p>
              <a:pPr>
                <a:defRPr/>
              </a:pPr>
              <a:r>
                <a:rPr lang="ru-RU" sz="1800" dirty="0" smtClean="0">
                  <a:solidFill>
                    <a:srgbClr val="FFFFFF"/>
                  </a:solidFill>
                  <a:latin typeface="Arial"/>
                  <a:cs typeface="Arial"/>
                </a:rPr>
                <a:t>в общеобразовательных</a:t>
              </a:r>
            </a:p>
            <a:p>
              <a:pPr>
                <a:defRPr/>
              </a:pPr>
              <a:r>
                <a:rPr lang="ru-RU" sz="1800" dirty="0" smtClean="0">
                  <a:solidFill>
                    <a:srgbClr val="FFFFFF"/>
                  </a:solidFill>
                  <a:latin typeface="Arial"/>
                  <a:cs typeface="Arial"/>
                </a:rPr>
                <a:t> организациях</a:t>
              </a:r>
              <a:endParaRPr lang="ru-RU" sz="1800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</p:grpSp>
      <p:sp>
        <p:nvSpPr>
          <p:cNvPr id="36" name="Прямоугольник 35"/>
          <p:cNvSpPr/>
          <p:nvPr/>
        </p:nvSpPr>
        <p:spPr>
          <a:xfrm>
            <a:off x="2015979" y="1682183"/>
            <a:ext cx="5141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FFFF"/>
                </a:solidFill>
              </a:rPr>
              <a:t>689 (10 класс)</a:t>
            </a:r>
          </a:p>
          <a:p>
            <a:r>
              <a:rPr lang="ru-RU" sz="2000" b="1" dirty="0" smtClean="0">
                <a:solidFill>
                  <a:srgbClr val="FFFFFF"/>
                </a:solidFill>
              </a:rPr>
              <a:t>612 ( 11 класс) </a:t>
            </a:r>
          </a:p>
          <a:p>
            <a:r>
              <a:rPr lang="ru-RU" sz="2000" b="1" dirty="0" smtClean="0">
                <a:solidFill>
                  <a:srgbClr val="FFFFFF"/>
                </a:solidFill>
              </a:rPr>
              <a:t>300  выпускников поступили в учреждения среднего профессионального образования </a:t>
            </a:r>
          </a:p>
          <a:p>
            <a:endParaRPr lang="en-US" altLang="ru-RU" sz="28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730655" y="1865774"/>
            <a:ext cx="16611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800" dirty="0" smtClean="0">
                <a:solidFill>
                  <a:srgbClr val="FFFFFF"/>
                </a:solidFill>
                <a:latin typeface="Arial"/>
                <a:cs typeface="Arial"/>
              </a:rPr>
              <a:t>Продолжат обучение</a:t>
            </a:r>
            <a:endParaRPr lang="ru-RU" sz="18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24" name="Picture 5" descr="C:\Users\Michael\Desktop\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5324" y="4766266"/>
            <a:ext cx="2563845" cy="16464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39" name="Picture 6" descr="C:\Users\Michael\Desktop\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21722" y="2048130"/>
            <a:ext cx="1955885" cy="12629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40" name="Picture 10" descr="C:\Users\Michael\Desktop\7.jpg"/>
          <p:cNvPicPr>
            <a:picLocks noChangeAspect="1" noChangeArrowheads="1"/>
          </p:cNvPicPr>
          <p:nvPr/>
        </p:nvPicPr>
        <p:blipFill rotWithShape="1">
          <a:blip r:embed="rId6" cstate="print"/>
          <a:srcRect b="13104"/>
          <a:stretch/>
        </p:blipFill>
        <p:spPr bwMode="auto">
          <a:xfrm>
            <a:off x="123171" y="4766266"/>
            <a:ext cx="2595624" cy="16668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31536609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/>
          <p:cNvSpPr txBox="1">
            <a:spLocks/>
          </p:cNvSpPr>
          <p:nvPr/>
        </p:nvSpPr>
        <p:spPr bwMode="auto">
          <a:xfrm>
            <a:off x="685800" y="244422"/>
            <a:ext cx="7924800" cy="6318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4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Направления профильного </a:t>
            </a:r>
            <a:r>
              <a:rPr lang="ru-RU" altLang="ru-RU" sz="24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обучения</a:t>
            </a:r>
            <a:endParaRPr lang="ru-RU" altLang="ru-RU" sz="2400" b="1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5D59D48F-44EC-4529-95F1-447FFD2B6BB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22</a:t>
            </a:fld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884181802"/>
              </p:ext>
            </p:extLst>
          </p:nvPr>
        </p:nvGraphicFramePr>
        <p:xfrm>
          <a:off x="533400" y="914400"/>
          <a:ext cx="8153400" cy="5561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2362200" y="900748"/>
            <a:ext cx="495072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b="1" dirty="0">
                <a:solidFill>
                  <a:srgbClr val="C00000"/>
                </a:solidFill>
                <a:cs typeface="Times New Roman" pitchFamily="18" charset="0"/>
              </a:rPr>
              <a:t>Профильное </a:t>
            </a:r>
            <a:r>
              <a:rPr lang="ru-RU" sz="2000" b="1" dirty="0" smtClean="0">
                <a:solidFill>
                  <a:srgbClr val="C00000"/>
                </a:solidFill>
                <a:cs typeface="Times New Roman" pitchFamily="18" charset="0"/>
              </a:rPr>
              <a:t>обучение:</a:t>
            </a:r>
            <a:endParaRPr lang="ru-RU" sz="2000" b="1" dirty="0">
              <a:solidFill>
                <a:srgbClr val="C00000"/>
              </a:solidFill>
              <a:cs typeface="Times New Roman" pitchFamily="18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ru-RU" sz="1800" b="1" dirty="0">
                <a:solidFill>
                  <a:srgbClr val="002060"/>
                </a:solidFill>
                <a:cs typeface="Times New Roman" pitchFamily="18" charset="0"/>
              </a:rPr>
              <a:t>технологический </a:t>
            </a:r>
          </a:p>
          <a:p>
            <a:pPr marL="800100" lvl="1" indent="-342900">
              <a:buFont typeface="+mj-lt"/>
              <a:buAutoNum type="arabicPeriod"/>
            </a:pPr>
            <a:r>
              <a:rPr lang="ru-RU" sz="1800" b="1" dirty="0">
                <a:solidFill>
                  <a:srgbClr val="002060"/>
                </a:solidFill>
                <a:cs typeface="Times New Roman" pitchFamily="18" charset="0"/>
              </a:rPr>
              <a:t>социально-гуманитарный</a:t>
            </a:r>
          </a:p>
          <a:p>
            <a:pPr marL="800100" lvl="1" indent="-342900">
              <a:buFont typeface="+mj-lt"/>
              <a:buAutoNum type="arabicPeriod"/>
            </a:pPr>
            <a:r>
              <a:rPr lang="ru-RU" sz="1800" b="1" dirty="0">
                <a:solidFill>
                  <a:srgbClr val="002060"/>
                </a:solidFill>
                <a:cs typeface="Times New Roman" pitchFamily="18" charset="0"/>
              </a:rPr>
              <a:t>социально-экономический</a:t>
            </a:r>
          </a:p>
          <a:p>
            <a:pPr marL="800100" lvl="1" indent="-342900">
              <a:buFont typeface="+mj-lt"/>
              <a:buAutoNum type="arabicPeriod"/>
            </a:pPr>
            <a:r>
              <a:rPr lang="ru-RU" sz="1800" b="1" dirty="0">
                <a:solidFill>
                  <a:srgbClr val="002060"/>
                </a:solidFill>
                <a:cs typeface="Times New Roman" pitchFamily="18" charset="0"/>
              </a:rPr>
              <a:t>информационно-технологический</a:t>
            </a:r>
          </a:p>
          <a:p>
            <a:pPr marL="800100" lvl="1" indent="-342900">
              <a:buFont typeface="+mj-lt"/>
              <a:buAutoNum type="arabicPeriod"/>
            </a:pPr>
            <a:r>
              <a:rPr lang="ru-RU" sz="1800" b="1" dirty="0">
                <a:solidFill>
                  <a:srgbClr val="002060"/>
                </a:solidFill>
                <a:cs typeface="Times New Roman" pitchFamily="18" charset="0"/>
              </a:rPr>
              <a:t>медицинский</a:t>
            </a:r>
          </a:p>
          <a:p>
            <a:pPr marL="800100" lvl="1" indent="-342900">
              <a:buFont typeface="+mj-lt"/>
              <a:buAutoNum type="arabicPeriod"/>
            </a:pPr>
            <a:r>
              <a:rPr lang="ru-RU" sz="1800" b="1" dirty="0" smtClean="0">
                <a:solidFill>
                  <a:srgbClr val="002060"/>
                </a:solidFill>
                <a:cs typeface="Times New Roman" pitchFamily="18" charset="0"/>
              </a:rPr>
              <a:t>спортивно-оборонный</a:t>
            </a:r>
            <a:endParaRPr lang="ru-RU" sz="18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7755" y="3432411"/>
            <a:ext cx="4114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Получение профессии:</a:t>
            </a:r>
            <a:endParaRPr lang="ru-RU" sz="1600" b="1" dirty="0">
              <a:solidFill>
                <a:srgbClr val="C00000"/>
              </a:solidFill>
              <a:latin typeface="Calibri"/>
              <a:ea typeface="Times New Roman"/>
              <a:cs typeface="Times New Roman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ru-RU" sz="16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электромонтажник по освещению и осветительным </a:t>
            </a:r>
            <a:r>
              <a:rPr lang="ru-RU" sz="16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сетям, столяр </a:t>
            </a:r>
            <a:r>
              <a:rPr lang="ru-RU" sz="16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строительный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ru-RU" sz="16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официант, швея</a:t>
            </a:r>
            <a:r>
              <a:rPr lang="ru-RU" sz="16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, горничная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ru-RU" sz="16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водитель транспортного средства категории «В»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ru-RU" sz="16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секретарь суда, секретарь руководителя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ru-RU" sz="16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младшая сестра </a:t>
            </a:r>
            <a:r>
              <a:rPr lang="ru-RU" sz="16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милосердия, вожатый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ru-RU" sz="16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оператор </a:t>
            </a:r>
            <a:r>
              <a:rPr lang="ru-RU" sz="16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электронно-вычислительных и вычислительных </a:t>
            </a:r>
            <a:r>
              <a:rPr lang="ru-RU" sz="16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машин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659573" y="3453163"/>
            <a:ext cx="3810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Всего за 2017 </a:t>
            </a:r>
            <a:r>
              <a:rPr lang="ru-RU" sz="16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-2018 учебный год </a:t>
            </a:r>
            <a:r>
              <a:rPr lang="ru-RU" sz="16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получили свидетельство о </a:t>
            </a:r>
            <a:r>
              <a:rPr lang="ru-RU" sz="16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квалификации </a:t>
            </a:r>
            <a:r>
              <a:rPr lang="ru-RU" sz="16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166 обучающихся 9-11-х классов (в 2016 году - 134 чел.), из них:</a:t>
            </a:r>
            <a:endParaRPr lang="ru-RU" sz="1600" b="1" dirty="0">
              <a:solidFill>
                <a:srgbClr val="C00000"/>
              </a:solidFill>
              <a:latin typeface="Calibri"/>
              <a:ea typeface="Times New Roman"/>
              <a:cs typeface="Times New Roman"/>
            </a:endParaRPr>
          </a:p>
          <a:p>
            <a:pPr lvl="0"/>
            <a:r>
              <a:rPr lang="ru-RU" sz="1600" b="1" i="1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–</a:t>
            </a:r>
            <a:r>
              <a:rPr lang="ru-RU" sz="1600" b="1" i="1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b="1" i="1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125 обучающихся 11-х классов из школ №№ 1</a:t>
            </a:r>
            <a:r>
              <a:rPr lang="ru-RU" sz="1600" b="1" i="1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, 4, 6, 8</a:t>
            </a:r>
            <a:r>
              <a:rPr lang="ru-RU" sz="1600" b="1" i="1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;</a:t>
            </a:r>
            <a:endParaRPr lang="ru-RU" sz="1600" b="1" i="1" dirty="0">
              <a:solidFill>
                <a:schemeClr val="accent6">
                  <a:lumMod val="75000"/>
                </a:schemeClr>
              </a:solidFill>
              <a:latin typeface="Calibri"/>
              <a:ea typeface="Times New Roman"/>
              <a:cs typeface="Times New Roman"/>
            </a:endParaRPr>
          </a:p>
          <a:p>
            <a:pPr lvl="0"/>
            <a:r>
              <a:rPr lang="ru-RU" sz="1600" b="1" i="1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–</a:t>
            </a:r>
            <a:r>
              <a:rPr lang="ru-RU" sz="1600" b="1" i="1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b="1" i="1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21 обучающийся 10-х классов из школ №№ 4</a:t>
            </a:r>
            <a:r>
              <a:rPr lang="ru-RU" sz="1600" b="1" i="1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, 6</a:t>
            </a:r>
            <a:r>
              <a:rPr lang="ru-RU" sz="1600" b="1" i="1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;</a:t>
            </a:r>
            <a:endParaRPr lang="ru-RU" sz="1600" b="1" i="1" dirty="0">
              <a:solidFill>
                <a:schemeClr val="accent6">
                  <a:lumMod val="75000"/>
                </a:schemeClr>
              </a:solidFill>
              <a:latin typeface="Calibri"/>
              <a:ea typeface="Times New Roman"/>
              <a:cs typeface="Times New Roman"/>
            </a:endParaRPr>
          </a:p>
          <a:p>
            <a:pPr lvl="0"/>
            <a:r>
              <a:rPr lang="ru-RU" sz="1600" b="1" i="1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–</a:t>
            </a:r>
            <a:r>
              <a:rPr lang="ru-RU" sz="1600" b="1" i="1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b="1" i="1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20 обучающихся с ограниченными возможностями здоровья 9-х классов из школ №№  2</a:t>
            </a:r>
            <a:r>
              <a:rPr lang="ru-RU" sz="1600" b="1" i="1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, 6</a:t>
            </a:r>
            <a:r>
              <a:rPr lang="ru-RU" sz="1600" b="1" i="1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sz="16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4574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/>
          <p:nvPr/>
        </p:nvPicPr>
        <p:blipFill rotWithShape="1">
          <a:blip r:embed="rId2"/>
          <a:srcRect l="14932" t="23065" r="11061" b="29211"/>
          <a:stretch/>
        </p:blipFill>
        <p:spPr>
          <a:xfrm>
            <a:off x="6073254" y="2061128"/>
            <a:ext cx="2830062" cy="20489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5D59D48F-44EC-4529-95F1-447FFD2B6BBF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7" name="Рисунок 6" descr="127111-OR99J2-965.png"/>
          <p:cNvPicPr>
            <a:picLocks noChangeAspect="1"/>
          </p:cNvPicPr>
          <p:nvPr/>
        </p:nvPicPr>
        <p:blipFill>
          <a:blip r:embed="rId3" cstate="print"/>
          <a:srcRect t="73333"/>
          <a:stretch>
            <a:fillRect/>
          </a:stretch>
        </p:blipFill>
        <p:spPr>
          <a:xfrm>
            <a:off x="76200" y="1689197"/>
            <a:ext cx="6705600" cy="173980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286000" y="1835823"/>
            <a:ext cx="32766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49,8 %</a:t>
            </a:r>
          </a:p>
          <a:p>
            <a:pPr lvl="0">
              <a:defRPr/>
            </a:pPr>
            <a:r>
              <a:rPr lang="ru-RU" sz="2000" dirty="0">
                <a:solidFill>
                  <a:srgbClr val="FFFFFF"/>
                </a:solidFill>
                <a:latin typeface="Arial"/>
              </a:rPr>
              <a:t>«5</a:t>
            </a:r>
            <a:r>
              <a:rPr lang="ru-RU" sz="2000" dirty="0" smtClean="0">
                <a:solidFill>
                  <a:srgbClr val="FFFFFF"/>
                </a:solidFill>
                <a:latin typeface="Arial"/>
              </a:rPr>
              <a:t>» - 903 выпускника </a:t>
            </a:r>
            <a:endParaRPr lang="ru-RU" sz="2000" dirty="0">
              <a:solidFill>
                <a:srgbClr val="FFFFFF"/>
              </a:solidFill>
              <a:latin typeface="Arial"/>
            </a:endParaRPr>
          </a:p>
          <a:p>
            <a:pPr lvl="0">
              <a:defRPr/>
            </a:pPr>
            <a:r>
              <a:rPr lang="ru-RU" sz="2000" dirty="0">
                <a:solidFill>
                  <a:srgbClr val="FFFFFF"/>
                </a:solidFill>
                <a:latin typeface="Arial"/>
              </a:rPr>
              <a:t>«4</a:t>
            </a:r>
            <a:r>
              <a:rPr lang="ru-RU" sz="2000" dirty="0" smtClean="0">
                <a:solidFill>
                  <a:srgbClr val="FFFFFF"/>
                </a:solidFill>
                <a:latin typeface="Arial"/>
              </a:rPr>
              <a:t>» - 4475 выпускников</a:t>
            </a:r>
            <a:endParaRPr lang="ru-RU" sz="2000" dirty="0">
              <a:solidFill>
                <a:srgbClr val="FFFFFF"/>
              </a:solidFill>
              <a:latin typeface="Arial"/>
            </a:endParaRPr>
          </a:p>
          <a:p>
            <a:endParaRPr lang="ru-RU" b="1" dirty="0" smtClean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47135" y="1944647"/>
            <a:ext cx="13864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dirty="0" smtClean="0">
                <a:solidFill>
                  <a:schemeClr val="bg1"/>
                </a:solidFill>
                <a:latin typeface="+mn-lt"/>
              </a:rPr>
              <a:t>Качество</a:t>
            </a:r>
          </a:p>
        </p:txBody>
      </p:sp>
      <p:pic>
        <p:nvPicPr>
          <p:cNvPr id="10" name="Рисунок 9" descr="127111-OR99J2-965.png"/>
          <p:cNvPicPr>
            <a:picLocks noChangeAspect="1"/>
          </p:cNvPicPr>
          <p:nvPr/>
        </p:nvPicPr>
        <p:blipFill rotWithShape="1">
          <a:blip r:embed="rId3" cstate="print"/>
          <a:srcRect t="50106" r="3514" b="25555"/>
          <a:stretch/>
        </p:blipFill>
        <p:spPr>
          <a:xfrm>
            <a:off x="-238125" y="3293155"/>
            <a:ext cx="6553200" cy="1524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490724" y="3340534"/>
            <a:ext cx="10014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</a:rPr>
              <a:t>35</a:t>
            </a:r>
            <a:r>
              <a:rPr lang="ru-RU" sz="6000" dirty="0" smtClean="0">
                <a:solidFill>
                  <a:schemeClr val="bg1"/>
                </a:solidFill>
              </a:rPr>
              <a:t> </a:t>
            </a:r>
            <a:endParaRPr lang="en-US" altLang="ru-RU" sz="60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891909" y="3495109"/>
            <a:ext cx="4750582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1800" b="1" dirty="0" smtClean="0">
                <a:solidFill>
                  <a:schemeClr val="bg1"/>
                </a:solidFill>
                <a:latin typeface="+mn-lt"/>
              </a:rPr>
              <a:t>выпускников получили </a:t>
            </a:r>
            <a:r>
              <a:rPr lang="ru-RU" sz="1800" b="1" dirty="0">
                <a:solidFill>
                  <a:schemeClr val="bg1"/>
                </a:solidFill>
                <a:latin typeface="+mn-lt"/>
              </a:rPr>
              <a:t>медаль </a:t>
            </a:r>
            <a:endParaRPr lang="ru-RU" sz="1800" b="1" dirty="0" smtClean="0">
              <a:solidFill>
                <a:schemeClr val="bg1"/>
              </a:solidFill>
              <a:latin typeface="+mn-lt"/>
            </a:endParaRPr>
          </a:p>
          <a:p>
            <a:pPr eaLnBrk="1" hangingPunct="1">
              <a:defRPr/>
            </a:pPr>
            <a:r>
              <a:rPr lang="ru-RU" sz="1800" b="1" dirty="0" smtClean="0">
                <a:solidFill>
                  <a:schemeClr val="bg1"/>
                </a:solidFill>
                <a:latin typeface="+mn-lt"/>
              </a:rPr>
              <a:t>«</a:t>
            </a:r>
            <a:r>
              <a:rPr lang="ru-RU" sz="1800" b="1" dirty="0">
                <a:solidFill>
                  <a:schemeClr val="bg1"/>
                </a:solidFill>
                <a:latin typeface="+mn-lt"/>
              </a:rPr>
              <a:t>За особые успехи в учении»</a:t>
            </a:r>
          </a:p>
        </p:txBody>
      </p:sp>
      <p:pic>
        <p:nvPicPr>
          <p:cNvPr id="13" name="Рисунок 12" descr="127111-OR99J2-965.png"/>
          <p:cNvPicPr>
            <a:picLocks noChangeAspect="1"/>
          </p:cNvPicPr>
          <p:nvPr/>
        </p:nvPicPr>
        <p:blipFill>
          <a:blip r:embed="rId3" cstate="print"/>
          <a:srcRect t="73333"/>
          <a:stretch>
            <a:fillRect/>
          </a:stretch>
        </p:blipFill>
        <p:spPr>
          <a:xfrm>
            <a:off x="1417989" y="4769987"/>
            <a:ext cx="6705600" cy="1739803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956264" y="4947733"/>
            <a:ext cx="10559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</a:rPr>
              <a:t>37 </a:t>
            </a:r>
            <a:endParaRPr lang="en-US" altLang="ru-RU" sz="60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187309" y="5116758"/>
            <a:ext cx="4750582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800" b="1" dirty="0">
                <a:solidFill>
                  <a:schemeClr val="bg1"/>
                </a:solidFill>
                <a:latin typeface="+mn-lt"/>
              </a:rPr>
              <a:t>в</a:t>
            </a:r>
            <a:r>
              <a:rPr lang="ru-RU" sz="1800" b="1" dirty="0" smtClean="0">
                <a:solidFill>
                  <a:schemeClr val="bg1"/>
                </a:solidFill>
                <a:latin typeface="+mn-lt"/>
              </a:rPr>
              <a:t>ыпускников получили </a:t>
            </a:r>
            <a:r>
              <a:rPr lang="ru-RU" sz="1800" b="1" dirty="0">
                <a:solidFill>
                  <a:schemeClr val="bg1"/>
                </a:solidFill>
                <a:latin typeface="+mn-lt"/>
              </a:rPr>
              <a:t>медаль </a:t>
            </a:r>
            <a:r>
              <a:rPr lang="ru-RU" sz="1800" b="1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ru-RU" sz="1800" b="1" dirty="0" smtClean="0">
                <a:solidFill>
                  <a:schemeClr val="bg1"/>
                </a:solidFill>
                <a:latin typeface="+mn-lt"/>
              </a:rPr>
            </a:br>
            <a:r>
              <a:rPr lang="ru-RU" sz="1800" b="1" dirty="0" smtClean="0">
                <a:solidFill>
                  <a:schemeClr val="bg1"/>
                </a:solidFill>
                <a:latin typeface="+mn-lt"/>
              </a:rPr>
              <a:t>«</a:t>
            </a:r>
            <a:r>
              <a:rPr lang="ru-RU" sz="1800" b="1" dirty="0">
                <a:solidFill>
                  <a:schemeClr val="bg1"/>
                </a:solidFill>
                <a:latin typeface="+mn-lt"/>
              </a:rPr>
              <a:t>За особые успехи в </a:t>
            </a:r>
            <a:r>
              <a:rPr lang="ru-RU" sz="1800" b="1" dirty="0" smtClean="0">
                <a:solidFill>
                  <a:schemeClr val="bg1"/>
                </a:solidFill>
                <a:latin typeface="+mn-lt"/>
              </a:rPr>
              <a:t>обучении</a:t>
            </a:r>
            <a:r>
              <a:rPr lang="ru-RU" sz="1800" b="1" dirty="0">
                <a:solidFill>
                  <a:schemeClr val="bg1"/>
                </a:solidFill>
                <a:latin typeface="+mn-lt"/>
              </a:rPr>
              <a:t>»</a:t>
            </a:r>
          </a:p>
        </p:txBody>
      </p:sp>
      <p:pic>
        <p:nvPicPr>
          <p:cNvPr id="16" name="Рисунок 15" descr="127111-OR99J2-965.png"/>
          <p:cNvPicPr>
            <a:picLocks noChangeAspect="1"/>
          </p:cNvPicPr>
          <p:nvPr/>
        </p:nvPicPr>
        <p:blipFill rotWithShape="1">
          <a:blip r:embed="rId3" cstate="print"/>
          <a:srcRect t="49093" r="3514" b="25555"/>
          <a:stretch/>
        </p:blipFill>
        <p:spPr>
          <a:xfrm>
            <a:off x="-76200" y="304800"/>
            <a:ext cx="7010400" cy="1587403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4267200" y="507807"/>
            <a:ext cx="2590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98,5% (2018 г.)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98 </a:t>
            </a:r>
            <a:r>
              <a:rPr lang="ru-RU" b="1" dirty="0">
                <a:solidFill>
                  <a:schemeClr val="bg1"/>
                </a:solidFill>
              </a:rPr>
              <a:t>%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ru-RU" b="1" dirty="0">
                <a:solidFill>
                  <a:schemeClr val="bg1"/>
                </a:solidFill>
              </a:rPr>
              <a:t>(2017 г.)</a:t>
            </a:r>
          </a:p>
          <a:p>
            <a:endParaRPr lang="en-US" altLang="ru-RU" b="1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70502" y="738639"/>
            <a:ext cx="4750582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000" dirty="0" smtClean="0">
                <a:solidFill>
                  <a:schemeClr val="bg1"/>
                </a:solidFill>
                <a:latin typeface="+mn-lt"/>
              </a:rPr>
              <a:t>Общая успеваемость</a:t>
            </a:r>
          </a:p>
        </p:txBody>
      </p:sp>
      <p:pic>
        <p:nvPicPr>
          <p:cNvPr id="24" name="Рисунок 23"/>
          <p:cNvPicPr/>
          <p:nvPr/>
        </p:nvPicPr>
        <p:blipFill rotWithShape="1">
          <a:blip r:embed="rId4"/>
          <a:srcRect l="64998" t="21887" r="10838" b="37844"/>
          <a:stretch/>
        </p:blipFill>
        <p:spPr>
          <a:xfrm>
            <a:off x="221497" y="4838797"/>
            <a:ext cx="1090481" cy="1447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904583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9402556"/>
              </p:ext>
            </p:extLst>
          </p:nvPr>
        </p:nvGraphicFramePr>
        <p:xfrm>
          <a:off x="685799" y="609600"/>
          <a:ext cx="8153400" cy="17373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068880"/>
                <a:gridCol w="1465457"/>
                <a:gridCol w="1551661"/>
                <a:gridCol w="1293050"/>
                <a:gridCol w="1774352"/>
              </a:tblGrid>
              <a:tr h="353077">
                <a:tc gridSpan="5"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Средний тестовый балл по обязательным учебным предметам ЕГЭ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17885">
                <a:tc>
                  <a:txBody>
                    <a:bodyPr/>
                    <a:lstStyle/>
                    <a:p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 год</a:t>
                      </a:r>
                      <a:endParaRPr lang="ru-RU" sz="18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Окружной показатель</a:t>
                      </a:r>
                      <a:endParaRPr lang="ru-RU" sz="18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2017 год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Окружной показатель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3077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Русский язык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</a:t>
                      </a:r>
                      <a:endParaRPr lang="ru-RU" sz="18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67,9</a:t>
                      </a:r>
                      <a:endParaRPr lang="ru-RU" sz="18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69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67,4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3077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Математика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</a:t>
                      </a:r>
                      <a:endParaRPr lang="ru-RU" sz="18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48,5</a:t>
                      </a:r>
                      <a:endParaRPr lang="ru-RU" sz="18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39,5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42,7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4" name="Title 3"/>
          <p:cNvSpPr txBox="1">
            <a:spLocks/>
          </p:cNvSpPr>
          <p:nvPr/>
        </p:nvSpPr>
        <p:spPr bwMode="auto">
          <a:xfrm>
            <a:off x="1104900" y="76200"/>
            <a:ext cx="7239000" cy="6318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400" b="1" kern="0" dirty="0">
                <a:solidFill>
                  <a:srgbClr val="33339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Результаты </a:t>
            </a:r>
            <a:r>
              <a:rPr lang="ru-RU" altLang="ru-RU" sz="2400" b="1" kern="0" dirty="0" smtClean="0">
                <a:solidFill>
                  <a:srgbClr val="33339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государственной итоговой аттестации </a:t>
            </a:r>
            <a:endParaRPr lang="ru-RU" altLang="ru-RU" sz="2400" b="1" kern="0" dirty="0">
              <a:solidFill>
                <a:srgbClr val="333399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>
          <a:xfrm>
            <a:off x="8229600" y="6248400"/>
            <a:ext cx="762000" cy="685800"/>
          </a:xfrm>
        </p:spPr>
        <p:txBody>
          <a:bodyPr/>
          <a:lstStyle/>
          <a:p>
            <a:pPr>
              <a:defRPr/>
            </a:pPr>
            <a:fld id="{5D59D48F-44EC-4529-95F1-447FFD2B6BB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24</a:t>
            </a:fld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9191185"/>
              </p:ext>
            </p:extLst>
          </p:nvPr>
        </p:nvGraphicFramePr>
        <p:xfrm>
          <a:off x="677839" y="4125990"/>
          <a:ext cx="4724400" cy="2238377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794986"/>
                <a:gridCol w="1414645"/>
                <a:gridCol w="1514769"/>
              </a:tblGrid>
              <a:tr h="685801">
                <a:tc gridSpan="3"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 государственной итоговой аттестации </a:t>
                      </a:r>
                      <a:b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9 классах допущено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84810">
                <a:tc>
                  <a:txBody>
                    <a:bodyPr/>
                    <a:lstStyle/>
                    <a:p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 год</a:t>
                      </a:r>
                      <a:endParaRPr lang="ru-RU" sz="18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2017 год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81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1029</a:t>
                      </a:r>
                      <a:endParaRPr lang="ru-RU" sz="18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982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1956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В форме ОГЭ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959</a:t>
                      </a:r>
                      <a:endParaRPr lang="ru-RU" sz="18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866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форме ГВЭ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lang="ru-RU" sz="18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116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8" name="Рисунок 17" descr="127111-OR99J2-965.png"/>
          <p:cNvPicPr>
            <a:picLocks noChangeAspect="1"/>
          </p:cNvPicPr>
          <p:nvPr/>
        </p:nvPicPr>
        <p:blipFill>
          <a:blip r:embed="rId2" cstate="print"/>
          <a:srcRect t="48889" r="3514" b="25555"/>
          <a:stretch>
            <a:fillRect/>
          </a:stretch>
        </p:blipFill>
        <p:spPr>
          <a:xfrm>
            <a:off x="68204" y="2383388"/>
            <a:ext cx="9136073" cy="1839274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990599" y="2405713"/>
            <a:ext cx="446168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rgbClr val="333399">
                    <a:lumMod val="75000"/>
                  </a:srgbClr>
                </a:solidFill>
                <a:cs typeface="Times New Roman" pitchFamily="18" charset="0"/>
              </a:rPr>
              <a:t>по русскому языку 90 баллов и выше </a:t>
            </a:r>
            <a:r>
              <a:rPr lang="ru-RU" sz="2000" b="1" dirty="0" smtClean="0">
                <a:solidFill>
                  <a:srgbClr val="FFFFFF"/>
                </a:solidFill>
                <a:cs typeface="Times New Roman" pitchFamily="18" charset="0"/>
              </a:rPr>
              <a:t>набрали 30 выпускников </a:t>
            </a:r>
          </a:p>
          <a:p>
            <a:pPr>
              <a:defRPr/>
            </a:pPr>
            <a:r>
              <a:rPr lang="ru-RU" sz="2000" b="1" dirty="0" smtClean="0">
                <a:solidFill>
                  <a:srgbClr val="333399">
                    <a:lumMod val="75000"/>
                  </a:srgbClr>
                </a:solidFill>
                <a:cs typeface="Times New Roman" pitchFamily="18" charset="0"/>
              </a:rPr>
              <a:t>по литературе 100 баллов </a:t>
            </a:r>
          </a:p>
          <a:p>
            <a:pPr>
              <a:defRPr/>
            </a:pPr>
            <a:r>
              <a:rPr lang="ru-RU" sz="2000" b="1" dirty="0" smtClean="0">
                <a:solidFill>
                  <a:srgbClr val="FFFFFF"/>
                </a:solidFill>
                <a:cs typeface="Times New Roman" pitchFamily="18" charset="0"/>
              </a:rPr>
              <a:t>1 выпускник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562600" y="2488105"/>
            <a:ext cx="30861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333399">
                    <a:lumMod val="75000"/>
                  </a:srgbClr>
                </a:solidFill>
                <a:cs typeface="Times New Roman" pitchFamily="18" charset="0"/>
              </a:rPr>
              <a:t>35 выпускников </a:t>
            </a:r>
          </a:p>
          <a:p>
            <a:r>
              <a:rPr lang="ru-RU" sz="2000" b="1" dirty="0" smtClean="0">
                <a:solidFill>
                  <a:srgbClr val="333399">
                    <a:lumMod val="75000"/>
                  </a:srgbClr>
                </a:solidFill>
                <a:cs typeface="Times New Roman" pitchFamily="18" charset="0"/>
              </a:rPr>
              <a:t>получили аттестаты с отличием </a:t>
            </a:r>
          </a:p>
          <a:p>
            <a:endParaRPr lang="en-US" altLang="ru-RU" sz="1400" b="1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21" name="Рисунок 20" descr="127111-OR99J2-965.png"/>
          <p:cNvPicPr>
            <a:picLocks noChangeAspect="1"/>
          </p:cNvPicPr>
          <p:nvPr/>
        </p:nvPicPr>
        <p:blipFill>
          <a:blip r:embed="rId2" cstate="print"/>
          <a:srcRect t="73333"/>
          <a:stretch>
            <a:fillRect/>
          </a:stretch>
        </p:blipFill>
        <p:spPr>
          <a:xfrm>
            <a:off x="5452281" y="3840735"/>
            <a:ext cx="3949461" cy="27919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15000" y="4038600"/>
            <a:ext cx="3429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FFFF"/>
                </a:solidFill>
              </a:rPr>
              <a:t>987 обучающихся успешно прошли процедуру государственной аттестации 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37 выпускников получили аттестат с отличием 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8590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-3" y="152400"/>
            <a:ext cx="9144003" cy="2372459"/>
            <a:chOff x="152399" y="3418741"/>
            <a:chExt cx="9144003" cy="2372459"/>
          </a:xfrm>
        </p:grpSpPr>
        <p:pic>
          <p:nvPicPr>
            <p:cNvPr id="11" name="Рисунок 10" descr="127111-OR99J2-965.png"/>
            <p:cNvPicPr>
              <a:picLocks noChangeAspect="1"/>
            </p:cNvPicPr>
            <p:nvPr/>
          </p:nvPicPr>
          <p:blipFill>
            <a:blip r:embed="rId2" cstate="print"/>
            <a:srcRect t="73333"/>
            <a:stretch>
              <a:fillRect/>
            </a:stretch>
          </p:blipFill>
          <p:spPr>
            <a:xfrm>
              <a:off x="152399" y="3418741"/>
              <a:ext cx="9144003" cy="2372459"/>
            </a:xfrm>
            <a:prstGeom prst="rect">
              <a:avLst/>
            </a:prstGeom>
          </p:spPr>
        </p:pic>
        <p:sp>
          <p:nvSpPr>
            <p:cNvPr id="14" name="Прямоугольник 13"/>
            <p:cNvSpPr/>
            <p:nvPr/>
          </p:nvSpPr>
          <p:spPr>
            <a:xfrm>
              <a:off x="331737" y="3657970"/>
              <a:ext cx="2414187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8000" b="1" dirty="0" smtClean="0">
                  <a:solidFill>
                    <a:srgbClr val="FFFFFF"/>
                  </a:solidFill>
                </a:rPr>
                <a:t>186</a:t>
              </a: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2427029" y="3460723"/>
              <a:ext cx="5723238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b="1" i="1" dirty="0" smtClean="0">
                  <a:solidFill>
                    <a:srgbClr val="FFFFFF"/>
                  </a:solidFill>
                  <a:cs typeface="Times New Roman" pitchFamily="18" charset="0"/>
                </a:rPr>
                <a:t>ОДАРЕННЫХ ОБУЧАЮЩИХСЯ</a:t>
              </a:r>
            </a:p>
            <a:p>
              <a:pPr>
                <a:defRPr/>
              </a:pPr>
              <a:endParaRPr lang="ru-RU" b="1" dirty="0" smtClean="0">
                <a:solidFill>
                  <a:srgbClr val="FFFFFF"/>
                </a:solidFill>
                <a:latin typeface="Arial"/>
              </a:endParaRPr>
            </a:p>
            <a:p>
              <a:pPr marL="342900" indent="-342900">
                <a:buFont typeface="Wingdings" pitchFamily="2" charset="2"/>
                <a:buChar char="§"/>
                <a:defRPr/>
              </a:pPr>
              <a:r>
                <a:rPr lang="ru-RU" sz="2000" i="1" dirty="0" smtClean="0">
                  <a:solidFill>
                    <a:srgbClr val="FFFFFF"/>
                  </a:solidFill>
                  <a:latin typeface="Arial"/>
                </a:rPr>
                <a:t>2017-2018  – 97 обучающихся; </a:t>
              </a:r>
            </a:p>
            <a:p>
              <a:pPr marL="342900" indent="-342900">
                <a:buFont typeface="Wingdings" pitchFamily="2" charset="2"/>
                <a:buChar char="§"/>
                <a:defRPr/>
              </a:pPr>
              <a:r>
                <a:rPr lang="ru-RU" sz="2000" i="1" dirty="0" smtClean="0">
                  <a:solidFill>
                    <a:srgbClr val="FFFFFF"/>
                  </a:solidFill>
                  <a:latin typeface="Arial"/>
                </a:rPr>
                <a:t>2016-2017 </a:t>
              </a:r>
              <a:r>
                <a:rPr lang="ru-RU" sz="2000" i="1" dirty="0">
                  <a:solidFill>
                    <a:srgbClr val="FFFFFF"/>
                  </a:solidFill>
                  <a:latin typeface="Arial"/>
                </a:rPr>
                <a:t>– </a:t>
              </a:r>
              <a:r>
                <a:rPr lang="ru-RU" sz="2000" i="1" dirty="0" smtClean="0">
                  <a:solidFill>
                    <a:srgbClr val="FFFFFF"/>
                  </a:solidFill>
                  <a:latin typeface="Arial"/>
                </a:rPr>
                <a:t>56 обучающихся;</a:t>
              </a:r>
            </a:p>
            <a:p>
              <a:pPr marL="342900" indent="-342900">
                <a:buFont typeface="Wingdings" pitchFamily="2" charset="2"/>
                <a:buChar char="§"/>
                <a:defRPr/>
              </a:pPr>
              <a:r>
                <a:rPr lang="ru-RU" sz="2000" i="1" dirty="0" smtClean="0">
                  <a:solidFill>
                    <a:srgbClr val="FFFFFF"/>
                  </a:solidFill>
                  <a:latin typeface="Arial"/>
                </a:rPr>
                <a:t>2015-2016 </a:t>
              </a:r>
              <a:r>
                <a:rPr lang="ru-RU" sz="2000" i="1" dirty="0">
                  <a:solidFill>
                    <a:srgbClr val="FFFFFF"/>
                  </a:solidFill>
                  <a:latin typeface="Arial"/>
                </a:rPr>
                <a:t>– 41 </a:t>
              </a:r>
              <a:r>
                <a:rPr lang="ru-RU" sz="2000" i="1" dirty="0" smtClean="0">
                  <a:solidFill>
                    <a:srgbClr val="FFFFFF"/>
                  </a:solidFill>
                  <a:latin typeface="Arial"/>
                </a:rPr>
                <a:t>обучающийся.</a:t>
              </a:r>
              <a:endParaRPr lang="ru-RU" sz="2000" i="1" dirty="0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5D59D48F-44EC-4529-95F1-447FFD2B6BB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25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3" name="Рисунок 2" descr="3el.png"/>
          <p:cNvPicPr>
            <a:picLocks noChangeAspect="1"/>
          </p:cNvPicPr>
          <p:nvPr/>
        </p:nvPicPr>
        <p:blipFill rotWithShape="1">
          <a:blip r:embed="rId3" cstate="print"/>
          <a:srcRect l="10566"/>
          <a:stretch/>
        </p:blipFill>
        <p:spPr>
          <a:xfrm>
            <a:off x="20337" y="1808152"/>
            <a:ext cx="7094838" cy="5049848"/>
          </a:xfrm>
          <a:prstGeom prst="rect">
            <a:avLst/>
          </a:prstGeom>
        </p:spPr>
      </p:pic>
      <p:sp>
        <p:nvSpPr>
          <p:cNvPr id="4" name="Title 3"/>
          <p:cNvSpPr txBox="1">
            <a:spLocks/>
          </p:cNvSpPr>
          <p:nvPr/>
        </p:nvSpPr>
        <p:spPr bwMode="auto">
          <a:xfrm>
            <a:off x="1066800" y="2339031"/>
            <a:ext cx="4953000" cy="937569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defRPr/>
            </a:pPr>
            <a:r>
              <a:rPr lang="ru-RU" sz="1400" dirty="0">
                <a:solidFill>
                  <a:srgbClr val="FFFFFF"/>
                </a:solidFill>
              </a:rPr>
              <a:t>Муниципальным межшкольным центром выявления и поддержки одаренных и талантливых детей города </a:t>
            </a:r>
            <a:r>
              <a:rPr lang="ru-RU" sz="1400" dirty="0" smtClean="0">
                <a:solidFill>
                  <a:srgbClr val="FFFFFF"/>
                </a:solidFill>
              </a:rPr>
              <a:t>в 2017-2018 </a:t>
            </a:r>
            <a:r>
              <a:rPr lang="ru-RU" sz="1400" dirty="0">
                <a:solidFill>
                  <a:srgbClr val="FFFFFF"/>
                </a:solidFill>
              </a:rPr>
              <a:t>учебном году </a:t>
            </a:r>
            <a:r>
              <a:rPr lang="ru-RU" sz="1400" dirty="0" smtClean="0">
                <a:solidFill>
                  <a:srgbClr val="FFFFFF"/>
                </a:solidFill>
              </a:rPr>
              <a:t>проведено 12 </a:t>
            </a:r>
            <a:r>
              <a:rPr lang="ru-RU" sz="1400" dirty="0">
                <a:solidFill>
                  <a:srgbClr val="FFFFFF"/>
                </a:solidFill>
              </a:rPr>
              <a:t>мероприятий </a:t>
            </a:r>
            <a:r>
              <a:rPr lang="ru-RU" sz="1400" dirty="0" smtClean="0">
                <a:solidFill>
                  <a:srgbClr val="FFFFFF"/>
                </a:solidFill>
              </a:rPr>
              <a:t>с </a:t>
            </a:r>
            <a:r>
              <a:rPr lang="ru-RU" sz="1400" dirty="0">
                <a:solidFill>
                  <a:srgbClr val="FFFFFF"/>
                </a:solidFill>
              </a:rPr>
              <a:t>охватом </a:t>
            </a:r>
            <a:r>
              <a:rPr lang="ru-RU" sz="1400" b="1" dirty="0">
                <a:solidFill>
                  <a:srgbClr val="FFFFFF"/>
                </a:solidFill>
              </a:rPr>
              <a:t>1 </a:t>
            </a:r>
            <a:r>
              <a:rPr lang="ru-RU" sz="1400" b="1" dirty="0" smtClean="0">
                <a:solidFill>
                  <a:srgbClr val="FFFFFF"/>
                </a:solidFill>
              </a:rPr>
              <a:t>551</a:t>
            </a:r>
            <a:r>
              <a:rPr lang="ru-RU" sz="1400" dirty="0" smtClean="0">
                <a:solidFill>
                  <a:srgbClr val="FFFFFF"/>
                </a:solidFill>
              </a:rPr>
              <a:t> </a:t>
            </a:r>
            <a:r>
              <a:rPr lang="ru-RU" sz="1400" dirty="0">
                <a:solidFill>
                  <a:srgbClr val="FFFFFF"/>
                </a:solidFill>
              </a:rPr>
              <a:t>обучающихся.</a:t>
            </a:r>
            <a:endParaRPr lang="ru-RU" altLang="ru-RU" sz="1400" dirty="0">
              <a:solidFill>
                <a:srgbClr val="FFFFFF"/>
              </a:solidFill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 bwMode="auto">
          <a:xfrm>
            <a:off x="1143000" y="3858161"/>
            <a:ext cx="4876800" cy="937569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defRPr/>
            </a:pPr>
            <a:r>
              <a:rPr lang="ru-RU" sz="1400" dirty="0" smtClean="0">
                <a:solidFill>
                  <a:srgbClr val="FFFFFF"/>
                </a:solidFill>
              </a:rPr>
              <a:t>Мероприятия </a:t>
            </a:r>
            <a:r>
              <a:rPr lang="ru-RU" sz="1400" dirty="0">
                <a:solidFill>
                  <a:srgbClr val="FFFFFF"/>
                </a:solidFill>
              </a:rPr>
              <a:t>для </a:t>
            </a:r>
            <a:r>
              <a:rPr lang="ru-RU" sz="1400" dirty="0" smtClean="0">
                <a:solidFill>
                  <a:srgbClr val="FFFFFF"/>
                </a:solidFill>
              </a:rPr>
              <a:t>старшеклассников</a:t>
            </a:r>
            <a:r>
              <a:rPr lang="en-US" sz="1400" dirty="0" smtClean="0">
                <a:solidFill>
                  <a:srgbClr val="FFFFFF"/>
                </a:solidFill>
              </a:rPr>
              <a:t> -</a:t>
            </a:r>
            <a:r>
              <a:rPr lang="ru-RU" sz="1400" dirty="0" smtClean="0">
                <a:solidFill>
                  <a:srgbClr val="FFFFFF"/>
                </a:solidFill>
              </a:rPr>
              <a:t> </a:t>
            </a:r>
            <a:r>
              <a:rPr lang="ru-RU" sz="1400" dirty="0">
                <a:solidFill>
                  <a:srgbClr val="FFFFFF"/>
                </a:solidFill>
              </a:rPr>
              <a:t>это учебно-интеллектуальные сборы (охват </a:t>
            </a:r>
            <a:r>
              <a:rPr lang="ru-RU" sz="1400" dirty="0" smtClean="0">
                <a:solidFill>
                  <a:srgbClr val="FFFFFF"/>
                </a:solidFill>
              </a:rPr>
              <a:t>80 </a:t>
            </a:r>
            <a:r>
              <a:rPr lang="ru-RU" sz="1400" dirty="0">
                <a:solidFill>
                  <a:srgbClr val="FFFFFF"/>
                </a:solidFill>
              </a:rPr>
              <a:t>человек), </a:t>
            </a:r>
            <a:r>
              <a:rPr lang="ru-RU" sz="1400" dirty="0" smtClean="0">
                <a:solidFill>
                  <a:srgbClr val="FFFFFF"/>
                </a:solidFill>
              </a:rPr>
              <a:t>городская сессия старшеклассников «Я и будущее» (100 </a:t>
            </a:r>
            <a:r>
              <a:rPr lang="ru-RU" sz="1400" dirty="0">
                <a:solidFill>
                  <a:srgbClr val="FFFFFF"/>
                </a:solidFill>
              </a:rPr>
              <a:t>человек</a:t>
            </a:r>
            <a:r>
              <a:rPr lang="ru-RU" sz="1400" dirty="0" smtClean="0">
                <a:solidFill>
                  <a:srgbClr val="FFFFFF"/>
                </a:solidFill>
              </a:rPr>
              <a:t>).</a:t>
            </a:r>
            <a:endParaRPr lang="ru-RU" altLang="ru-RU" sz="1400" dirty="0">
              <a:solidFill>
                <a:srgbClr val="FFFFFF"/>
              </a:solidFill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 bwMode="auto">
          <a:xfrm>
            <a:off x="990600" y="5377291"/>
            <a:ext cx="5029200" cy="937569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defRPr/>
            </a:pPr>
            <a:r>
              <a:rPr lang="ru-RU" sz="1400" dirty="0" smtClean="0">
                <a:solidFill>
                  <a:srgbClr val="FFFFFF"/>
                </a:solidFill>
              </a:rPr>
              <a:t>Чествование </a:t>
            </a:r>
            <a:r>
              <a:rPr lang="ru-RU" sz="1400" dirty="0">
                <a:solidFill>
                  <a:srgbClr val="FFFFFF"/>
                </a:solidFill>
              </a:rPr>
              <a:t>одаренных и талантливых детей города на празднике «Юные дарования», где отмечены </a:t>
            </a:r>
            <a:r>
              <a:rPr lang="ru-RU" sz="1400" dirty="0" smtClean="0">
                <a:solidFill>
                  <a:srgbClr val="FFFFFF"/>
                </a:solidFill>
              </a:rPr>
              <a:t>42 </a:t>
            </a:r>
            <a:r>
              <a:rPr lang="ru-RU" sz="1400" dirty="0">
                <a:solidFill>
                  <a:srgbClr val="FFFFFF"/>
                </a:solidFill>
              </a:rPr>
              <a:t>талантливых ребёнка и их </a:t>
            </a:r>
            <a:r>
              <a:rPr lang="ru-RU" sz="1400" dirty="0" smtClean="0">
                <a:solidFill>
                  <a:srgbClr val="FFFFFF"/>
                </a:solidFill>
              </a:rPr>
              <a:t>руководители-наставники</a:t>
            </a:r>
          </a:p>
          <a:p>
            <a:pPr algn="just" eaLnBrk="1" hangingPunct="1">
              <a:defRPr/>
            </a:pPr>
            <a:r>
              <a:rPr lang="ru-RU" sz="1400" dirty="0" smtClean="0">
                <a:solidFill>
                  <a:srgbClr val="FFFFFF"/>
                </a:solidFill>
              </a:rPr>
              <a:t>и родители.</a:t>
            </a:r>
            <a:endParaRPr lang="ru-RU" altLang="ru-RU" sz="1400" dirty="0">
              <a:solidFill>
                <a:srgbClr val="FFFFFF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675" y="4318722"/>
            <a:ext cx="2437925" cy="16248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675" y="2286000"/>
            <a:ext cx="2437925" cy="16224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327385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5D59D48F-44EC-4529-95F1-447FFD2B6BB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itle 3"/>
          <p:cNvSpPr txBox="1">
            <a:spLocks/>
          </p:cNvSpPr>
          <p:nvPr/>
        </p:nvSpPr>
        <p:spPr bwMode="auto">
          <a:xfrm>
            <a:off x="-819150" y="1832657"/>
            <a:ext cx="7544334" cy="57875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 sz="2400" kern="0" dirty="0" smtClean="0">
              <a:solidFill>
                <a:srgbClr val="000000"/>
              </a:solidFill>
            </a:endParaRPr>
          </a:p>
        </p:txBody>
      </p:sp>
      <p:pic>
        <p:nvPicPr>
          <p:cNvPr id="4" name="Рисунок 3" descr="127111-OR99J2-965.png"/>
          <p:cNvPicPr>
            <a:picLocks noChangeAspect="1"/>
          </p:cNvPicPr>
          <p:nvPr/>
        </p:nvPicPr>
        <p:blipFill>
          <a:blip r:embed="rId2" cstate="print"/>
          <a:srcRect b="74050"/>
          <a:stretch>
            <a:fillRect/>
          </a:stretch>
        </p:blipFill>
        <p:spPr>
          <a:xfrm>
            <a:off x="-457201" y="762000"/>
            <a:ext cx="9318175" cy="243840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161204" y="1066800"/>
            <a:ext cx="62207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endParaRPr lang="ru-RU" sz="1600" dirty="0" smtClean="0">
              <a:solidFill>
                <a:srgbClr val="FFFFFF"/>
              </a:solidFill>
              <a:latin typeface="Arial"/>
            </a:endParaRPr>
          </a:p>
          <a:p>
            <a:pPr algn="r">
              <a:defRPr/>
            </a:pPr>
            <a:r>
              <a:rPr lang="ru-RU" sz="1600" dirty="0" smtClean="0">
                <a:solidFill>
                  <a:srgbClr val="FFFFFF"/>
                </a:solidFill>
                <a:latin typeface="Arial"/>
              </a:rPr>
              <a:t>Региональный этап </a:t>
            </a:r>
          </a:p>
          <a:p>
            <a:pPr algn="r">
              <a:defRPr/>
            </a:pPr>
            <a:r>
              <a:rPr lang="ru-RU" sz="1600" dirty="0" smtClean="0">
                <a:solidFill>
                  <a:srgbClr val="FFFFFF"/>
                </a:solidFill>
                <a:latin typeface="Arial"/>
              </a:rPr>
              <a:t>Всероссийской </a:t>
            </a:r>
            <a:r>
              <a:rPr lang="ru-RU" sz="1600" dirty="0">
                <a:solidFill>
                  <a:srgbClr val="FFFFFF"/>
                </a:solidFill>
                <a:latin typeface="Arial"/>
              </a:rPr>
              <a:t>олимпиады школьников </a:t>
            </a:r>
            <a:endParaRPr lang="ru-RU" sz="1600" dirty="0" smtClean="0">
              <a:solidFill>
                <a:srgbClr val="FFFFFF"/>
              </a:solidFill>
              <a:latin typeface="Arial"/>
            </a:endParaRPr>
          </a:p>
          <a:p>
            <a:pPr algn="r">
              <a:defRPr/>
            </a:pPr>
            <a:r>
              <a:rPr lang="ru-RU" sz="1600" dirty="0" smtClean="0">
                <a:solidFill>
                  <a:srgbClr val="FFFFFF"/>
                </a:solidFill>
                <a:latin typeface="Arial"/>
              </a:rPr>
              <a:t>среди </a:t>
            </a:r>
            <a:r>
              <a:rPr lang="ru-RU" sz="1600" dirty="0">
                <a:solidFill>
                  <a:srgbClr val="FFFFFF"/>
                </a:solidFill>
                <a:latin typeface="Arial"/>
              </a:rPr>
              <a:t>учащихся 9 – 11 </a:t>
            </a:r>
            <a:r>
              <a:rPr lang="ru-RU" sz="1600" dirty="0" smtClean="0">
                <a:solidFill>
                  <a:srgbClr val="FFFFFF"/>
                </a:solidFill>
                <a:latin typeface="Arial"/>
              </a:rPr>
              <a:t>классов</a:t>
            </a:r>
            <a:br>
              <a:rPr lang="ru-RU" sz="1600" dirty="0" smtClean="0">
                <a:solidFill>
                  <a:srgbClr val="FFFFFF"/>
                </a:solidFill>
                <a:latin typeface="Arial"/>
              </a:rPr>
            </a:br>
            <a:endParaRPr lang="ru-RU" sz="16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81353" y="1297245"/>
            <a:ext cx="24828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FFFF"/>
                </a:solidFill>
                <a:latin typeface="Arial"/>
              </a:rPr>
              <a:t>6 победителей </a:t>
            </a:r>
          </a:p>
          <a:p>
            <a:pPr algn="ctr"/>
            <a:r>
              <a:rPr lang="ru-RU" b="1" dirty="0" smtClean="0">
                <a:solidFill>
                  <a:srgbClr val="FFFFFF"/>
                </a:solidFill>
                <a:latin typeface="Arial"/>
              </a:rPr>
              <a:t>9 призеров</a:t>
            </a:r>
            <a:endParaRPr lang="en-US" altLang="ru-RU" b="1" dirty="0">
              <a:solidFill>
                <a:srgbClr val="FFFFFF"/>
              </a:solidFill>
              <a:latin typeface="Arial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-914400" y="3127105"/>
            <a:ext cx="10180452" cy="2372459"/>
            <a:chOff x="-914400" y="3508105"/>
            <a:chExt cx="10180452" cy="2372459"/>
          </a:xfrm>
        </p:grpSpPr>
        <p:pic>
          <p:nvPicPr>
            <p:cNvPr id="9" name="Рисунок 8" descr="127111-OR99J2-965.png"/>
            <p:cNvPicPr>
              <a:picLocks noChangeAspect="1"/>
            </p:cNvPicPr>
            <p:nvPr/>
          </p:nvPicPr>
          <p:blipFill>
            <a:blip r:embed="rId2" cstate="print"/>
            <a:srcRect t="73333"/>
            <a:stretch>
              <a:fillRect/>
            </a:stretch>
          </p:blipFill>
          <p:spPr>
            <a:xfrm>
              <a:off x="122049" y="3508105"/>
              <a:ext cx="9144003" cy="2372459"/>
            </a:xfrm>
            <a:prstGeom prst="rect">
              <a:avLst/>
            </a:prstGeom>
          </p:spPr>
        </p:pic>
        <p:sp>
          <p:nvSpPr>
            <p:cNvPr id="10" name="Title 3"/>
            <p:cNvSpPr txBox="1">
              <a:spLocks/>
            </p:cNvSpPr>
            <p:nvPr/>
          </p:nvSpPr>
          <p:spPr bwMode="auto">
            <a:xfrm>
              <a:off x="-914400" y="4404956"/>
              <a:ext cx="7544334" cy="57875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anchor="ctr"/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2400" kern="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279971" y="3841896"/>
              <a:ext cx="2414187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FFFFFF"/>
                  </a:solidFill>
                  <a:latin typeface="Arial"/>
                </a:rPr>
                <a:t>5 </a:t>
              </a:r>
            </a:p>
            <a:p>
              <a:pPr algn="ctr"/>
              <a:r>
                <a:rPr lang="ru-RU" b="1" dirty="0" smtClean="0">
                  <a:solidFill>
                    <a:srgbClr val="FFFFFF"/>
                  </a:solidFill>
                  <a:latin typeface="Arial"/>
                </a:rPr>
                <a:t>лидеров</a:t>
              </a:r>
              <a:endParaRPr lang="en-US" altLang="ru-RU" b="1" dirty="0">
                <a:solidFill>
                  <a:srgbClr val="FFFFFF"/>
                </a:solidFill>
                <a:latin typeface="Arial"/>
              </a:endParaRPr>
            </a:p>
            <a:p>
              <a:pPr algn="ctr"/>
              <a:endParaRPr lang="ru-RU" b="1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2422763" y="3762991"/>
              <a:ext cx="5773499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defRPr/>
              </a:pPr>
              <a:r>
                <a:rPr lang="ru-RU" sz="1600" dirty="0" smtClean="0">
                  <a:solidFill>
                    <a:srgbClr val="FFFFFF"/>
                  </a:solidFill>
                  <a:latin typeface="Arial"/>
                </a:rPr>
                <a:t>    Сохраняется </a:t>
              </a:r>
              <a:r>
                <a:rPr lang="ru-RU" sz="1600" dirty="0">
                  <a:solidFill>
                    <a:srgbClr val="FFFFFF"/>
                  </a:solidFill>
                  <a:latin typeface="Arial"/>
                </a:rPr>
                <a:t>положительная динамика по количеству участников и призовых мест. В регионе город </a:t>
              </a:r>
              <a:r>
                <a:rPr lang="ru-RU" sz="1600" dirty="0" smtClean="0">
                  <a:solidFill>
                    <a:srgbClr val="FFFFFF"/>
                  </a:solidFill>
                  <a:latin typeface="Arial"/>
                </a:rPr>
                <a:t/>
              </a:r>
              <a:br>
                <a:rPr lang="ru-RU" sz="1600" dirty="0" smtClean="0">
                  <a:solidFill>
                    <a:srgbClr val="FFFFFF"/>
                  </a:solidFill>
                  <a:latin typeface="Arial"/>
                </a:rPr>
              </a:br>
              <a:r>
                <a:rPr lang="ru-RU" sz="1600" dirty="0" smtClean="0">
                  <a:solidFill>
                    <a:srgbClr val="FFFFFF"/>
                  </a:solidFill>
                  <a:latin typeface="Arial"/>
                </a:rPr>
                <a:t>Ханты-Мансийск </a:t>
              </a:r>
              <a:r>
                <a:rPr lang="ru-RU" sz="1600" dirty="0">
                  <a:solidFill>
                    <a:srgbClr val="FFFFFF"/>
                  </a:solidFill>
                  <a:latin typeface="Arial"/>
                </a:rPr>
                <a:t>стабильно входит в первую пятерку по количеству победителей и призеров.</a:t>
              </a:r>
            </a:p>
          </p:txBody>
        </p:sp>
      </p:grp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821" y="4650197"/>
            <a:ext cx="2286380" cy="17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2973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5D59D48F-44EC-4529-95F1-447FFD2B6BB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14400" y="1333351"/>
            <a:ext cx="784860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endParaRPr lang="ru-RU" sz="2200" dirty="0">
              <a:solidFill>
                <a:srgbClr val="00000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endParaRPr lang="ru-RU" sz="2200" dirty="0" smtClean="0">
              <a:solidFill>
                <a:srgbClr val="00000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endParaRPr lang="ru-RU" sz="2200" dirty="0">
              <a:solidFill>
                <a:srgbClr val="00000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endParaRPr lang="ru-RU" sz="2200" dirty="0" smtClean="0">
              <a:solidFill>
                <a:srgbClr val="00000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endParaRPr lang="ru-RU" sz="2200" dirty="0">
              <a:solidFill>
                <a:srgbClr val="00000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endParaRPr lang="ru-RU" sz="2200" dirty="0" smtClean="0">
              <a:solidFill>
                <a:srgbClr val="00000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endParaRPr lang="ru-RU" sz="2200" dirty="0">
              <a:solidFill>
                <a:srgbClr val="00000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endParaRPr lang="ru-RU" sz="2200" dirty="0" smtClean="0">
              <a:solidFill>
                <a:srgbClr val="00000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endParaRPr lang="ru-RU" sz="2200" dirty="0">
              <a:solidFill>
                <a:srgbClr val="00000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endParaRPr lang="ru-RU" sz="2200" dirty="0" smtClean="0">
              <a:solidFill>
                <a:srgbClr val="00000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endParaRPr lang="ru-RU" sz="2200" dirty="0">
              <a:solidFill>
                <a:srgbClr val="00000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endParaRPr lang="ru-RU" sz="2200" dirty="0" smtClean="0">
              <a:solidFill>
                <a:srgbClr val="000000"/>
              </a:solidFill>
            </a:endParaRPr>
          </a:p>
          <a:p>
            <a:endParaRPr lang="ru-RU" sz="2200" dirty="0" smtClean="0">
              <a:solidFill>
                <a:srgbClr val="0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3400" y="457200"/>
            <a:ext cx="8153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333399">
                    <a:lumMod val="75000"/>
                  </a:srgbClr>
                </a:solidFill>
                <a:cs typeface="Times New Roman" pitchFamily="18" charset="0"/>
              </a:rPr>
              <a:t>Направленности дополнительного образования детей</a:t>
            </a:r>
            <a:endParaRPr lang="ru-RU" b="1" dirty="0">
              <a:solidFill>
                <a:srgbClr val="333399">
                  <a:lumMod val="75000"/>
                </a:srgbClr>
              </a:solidFill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2110" y="1069075"/>
            <a:ext cx="75959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ru-RU" b="1" i="1" dirty="0" smtClean="0">
                <a:solidFill>
                  <a:srgbClr val="002060"/>
                </a:solidFill>
              </a:rPr>
              <a:t>физкультурно-спортивная 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ru-RU" b="1" i="1" dirty="0" smtClean="0">
                <a:solidFill>
                  <a:srgbClr val="002060"/>
                </a:solidFill>
              </a:rPr>
              <a:t>художественная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ru-RU" b="1" i="1" dirty="0" smtClean="0">
                <a:solidFill>
                  <a:srgbClr val="002060"/>
                </a:solidFill>
              </a:rPr>
              <a:t>естественнонаучная 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ru-RU" b="1" i="1" dirty="0" smtClean="0">
                <a:solidFill>
                  <a:srgbClr val="002060"/>
                </a:solidFill>
              </a:rPr>
              <a:t>техническая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ru-RU" b="1" i="1" dirty="0" smtClean="0">
                <a:solidFill>
                  <a:srgbClr val="002060"/>
                </a:solidFill>
                <a:latin typeface="Times New Roman"/>
                <a:ea typeface="Calibri"/>
              </a:rPr>
              <a:t>туристско-краеведческая 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ru-RU" b="1" i="1" dirty="0" smtClean="0">
                <a:solidFill>
                  <a:srgbClr val="002060"/>
                </a:solidFill>
                <a:latin typeface="Times New Roman"/>
                <a:ea typeface="Calibri"/>
              </a:rPr>
              <a:t>социально-педагогическая</a:t>
            </a:r>
            <a:endParaRPr lang="ru-RU" b="1" i="1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10" name="Picture 8" descr="C:\Users\Michael\Desktop\30997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5287" y="3580120"/>
            <a:ext cx="2574925" cy="1930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11" name="Picture 2" descr="C:\Users\Michael\Desktop\phoca_thumb_l_hg4.jpg"/>
          <p:cNvPicPr>
            <a:picLocks noChangeAspect="1" noChangeArrowheads="1"/>
          </p:cNvPicPr>
          <p:nvPr/>
        </p:nvPicPr>
        <p:blipFill rotWithShape="1">
          <a:blip r:embed="rId3"/>
          <a:srcRect l="10468"/>
          <a:stretch/>
        </p:blipFill>
        <p:spPr bwMode="auto">
          <a:xfrm>
            <a:off x="3810000" y="4519162"/>
            <a:ext cx="2590800" cy="1905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394791569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5D59D48F-44EC-4529-95F1-447FFD2B6BB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14400" y="1333351"/>
            <a:ext cx="784860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endParaRPr lang="ru-RU" sz="2200" dirty="0">
              <a:solidFill>
                <a:srgbClr val="00000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endParaRPr lang="ru-RU" sz="2200" dirty="0" smtClean="0">
              <a:solidFill>
                <a:srgbClr val="00000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endParaRPr lang="ru-RU" sz="2200" dirty="0">
              <a:solidFill>
                <a:srgbClr val="00000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endParaRPr lang="ru-RU" sz="2200" dirty="0" smtClean="0">
              <a:solidFill>
                <a:srgbClr val="00000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endParaRPr lang="ru-RU" sz="2200" dirty="0">
              <a:solidFill>
                <a:srgbClr val="00000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endParaRPr lang="ru-RU" sz="2200" dirty="0" smtClean="0">
              <a:solidFill>
                <a:srgbClr val="00000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endParaRPr lang="ru-RU" sz="2200" dirty="0">
              <a:solidFill>
                <a:srgbClr val="00000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endParaRPr lang="ru-RU" sz="2200" dirty="0" smtClean="0">
              <a:solidFill>
                <a:srgbClr val="00000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endParaRPr lang="ru-RU" sz="2200" dirty="0">
              <a:solidFill>
                <a:srgbClr val="00000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endParaRPr lang="ru-RU" sz="2200" dirty="0" smtClean="0">
              <a:solidFill>
                <a:srgbClr val="00000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endParaRPr lang="ru-RU" sz="2200" dirty="0">
              <a:solidFill>
                <a:srgbClr val="00000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endParaRPr lang="ru-RU" sz="2200" dirty="0" smtClean="0">
              <a:solidFill>
                <a:srgbClr val="000000"/>
              </a:solidFill>
            </a:endParaRPr>
          </a:p>
          <a:p>
            <a:endParaRPr lang="ru-RU" sz="2200" dirty="0" smtClean="0">
              <a:solidFill>
                <a:srgbClr val="0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9600" y="363854"/>
            <a:ext cx="8153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333399">
                    <a:lumMod val="75000"/>
                  </a:srgbClr>
                </a:solidFill>
                <a:cs typeface="Times New Roman" pitchFamily="18" charset="0"/>
              </a:rPr>
              <a:t>Организация отдыха и оздоровления детей в 2018 году  </a:t>
            </a:r>
            <a:endParaRPr lang="ru-RU" b="1" dirty="0">
              <a:solidFill>
                <a:srgbClr val="333399">
                  <a:lumMod val="75000"/>
                </a:srgbClr>
              </a:solidFill>
              <a:cs typeface="Times New Roman" pitchFamily="18" charset="0"/>
            </a:endParaRPr>
          </a:p>
        </p:txBody>
      </p:sp>
      <p:pic>
        <p:nvPicPr>
          <p:cNvPr id="8" name="Рисунок 7" descr="3el.png"/>
          <p:cNvPicPr>
            <a:picLocks noChangeAspect="1"/>
          </p:cNvPicPr>
          <p:nvPr/>
        </p:nvPicPr>
        <p:blipFill rotWithShape="1">
          <a:blip r:embed="rId2" cstate="print"/>
          <a:srcRect l="10566"/>
          <a:stretch/>
        </p:blipFill>
        <p:spPr>
          <a:xfrm>
            <a:off x="381000" y="594687"/>
            <a:ext cx="8610600" cy="61771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04999" y="1333351"/>
            <a:ext cx="57383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 smtClean="0">
                <a:solidFill>
                  <a:schemeClr val="bg1"/>
                </a:solidFill>
              </a:rPr>
              <a:t>В 2018 году  - 48 </a:t>
            </a:r>
            <a:r>
              <a:rPr lang="ru-RU" b="1" dirty="0">
                <a:solidFill>
                  <a:schemeClr val="bg1"/>
                </a:solidFill>
              </a:rPr>
              <a:t>организаций отдыха и оздоровления детей с охватом  </a:t>
            </a:r>
            <a:endParaRPr lang="ru-RU" b="1" dirty="0" smtClean="0">
              <a:solidFill>
                <a:schemeClr val="bg1"/>
              </a:solidFill>
            </a:endParaRPr>
          </a:p>
          <a:p>
            <a:pPr lvl="0"/>
            <a:r>
              <a:rPr lang="ru-RU" b="1" dirty="0" smtClean="0">
                <a:solidFill>
                  <a:schemeClr val="bg1"/>
                </a:solidFill>
              </a:rPr>
              <a:t>6668 человек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97039" y="2876753"/>
            <a:ext cx="57462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solidFill>
                  <a:schemeClr val="bg1"/>
                </a:solidFill>
              </a:rPr>
              <a:t>В летний период 2018 года </a:t>
            </a:r>
          </a:p>
          <a:p>
            <a:pPr lvl="0"/>
            <a:endParaRPr lang="ru-RU" b="1" dirty="0" smtClean="0">
              <a:solidFill>
                <a:schemeClr val="bg1"/>
              </a:solidFill>
            </a:endParaRPr>
          </a:p>
          <a:p>
            <a:pPr lvl="0"/>
            <a:r>
              <a:rPr lang="ru-RU" b="1" dirty="0" smtClean="0">
                <a:solidFill>
                  <a:schemeClr val="bg1"/>
                </a:solidFill>
              </a:rPr>
              <a:t>47 </a:t>
            </a:r>
            <a:r>
              <a:rPr lang="ru-RU" b="1" dirty="0">
                <a:solidFill>
                  <a:schemeClr val="bg1"/>
                </a:solidFill>
              </a:rPr>
              <a:t>организаций отдыха и оздоровления детей с охватом  4315 </a:t>
            </a:r>
            <a:r>
              <a:rPr lang="ru-RU" b="1" dirty="0" smtClean="0">
                <a:solidFill>
                  <a:schemeClr val="bg1"/>
                </a:solidFill>
              </a:rPr>
              <a:t>человек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26642" y="4832866"/>
            <a:ext cx="660295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800" b="1" dirty="0">
                <a:solidFill>
                  <a:schemeClr val="bg1"/>
                </a:solidFill>
              </a:rPr>
              <a:t>Размер родительской платы за путёвку в лагерь с дневным пребыванием детей на базе муниципальных учреждений в летний период:</a:t>
            </a:r>
          </a:p>
          <a:p>
            <a:pPr lvl="0"/>
            <a:r>
              <a:rPr lang="ru-RU" sz="1800" b="1" dirty="0">
                <a:solidFill>
                  <a:schemeClr val="bg1"/>
                </a:solidFill>
              </a:rPr>
              <a:t>при 6 - часовом пребывании составит 3600 рублей.</a:t>
            </a:r>
          </a:p>
          <a:p>
            <a:pPr lvl="0"/>
            <a:r>
              <a:rPr lang="ru-RU" sz="1800" b="1" dirty="0">
                <a:solidFill>
                  <a:schemeClr val="bg1"/>
                </a:solidFill>
              </a:rPr>
              <a:t>при 9 - часовом пребывании на базе детских садов – 4 950 рублей.</a:t>
            </a:r>
          </a:p>
          <a:p>
            <a:pPr lvl="0"/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308136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5D59D48F-44EC-4529-95F1-447FFD2B6BB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14400" y="1333351"/>
            <a:ext cx="784860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endParaRPr lang="ru-RU" sz="2200" dirty="0">
              <a:solidFill>
                <a:srgbClr val="00000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endParaRPr lang="ru-RU" sz="2200" dirty="0" smtClean="0">
              <a:solidFill>
                <a:srgbClr val="00000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endParaRPr lang="ru-RU" sz="2200" dirty="0">
              <a:solidFill>
                <a:srgbClr val="00000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endParaRPr lang="ru-RU" sz="2200" dirty="0" smtClean="0">
              <a:solidFill>
                <a:srgbClr val="00000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endParaRPr lang="ru-RU" sz="2200" dirty="0">
              <a:solidFill>
                <a:srgbClr val="00000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endParaRPr lang="ru-RU" sz="2200" dirty="0" smtClean="0">
              <a:solidFill>
                <a:srgbClr val="00000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endParaRPr lang="ru-RU" sz="2200" dirty="0">
              <a:solidFill>
                <a:srgbClr val="00000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endParaRPr lang="ru-RU" sz="2200" dirty="0" smtClean="0">
              <a:solidFill>
                <a:srgbClr val="00000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endParaRPr lang="ru-RU" sz="2200" dirty="0">
              <a:solidFill>
                <a:srgbClr val="00000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endParaRPr lang="ru-RU" sz="2200" dirty="0" smtClean="0">
              <a:solidFill>
                <a:srgbClr val="00000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endParaRPr lang="ru-RU" sz="2200" dirty="0">
              <a:solidFill>
                <a:srgbClr val="00000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endParaRPr lang="ru-RU" sz="2200" dirty="0" smtClean="0">
              <a:solidFill>
                <a:srgbClr val="000000"/>
              </a:solidFill>
            </a:endParaRPr>
          </a:p>
          <a:p>
            <a:endParaRPr lang="ru-RU" sz="2200" dirty="0" smtClean="0">
              <a:solidFill>
                <a:srgbClr val="0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3400" y="133022"/>
            <a:ext cx="8153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srgbClr val="333399">
                    <a:lumMod val="75000"/>
                  </a:srgbClr>
                </a:solidFill>
                <a:cs typeface="Times New Roman" pitchFamily="18" charset="0"/>
              </a:rPr>
              <a:t>Организация отдыха и оздоровления детей в 2018 году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3900" y="848625"/>
            <a:ext cx="7772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>
                <a:solidFill>
                  <a:srgbClr val="002060"/>
                </a:solidFill>
              </a:rPr>
              <a:t>Планируемый охват </a:t>
            </a:r>
            <a:r>
              <a:rPr lang="ru-RU" dirty="0">
                <a:solidFill>
                  <a:srgbClr val="002060"/>
                </a:solidFill>
              </a:rPr>
              <a:t>детей и подростков выездным отдыхом в 2018 году по муниципалитету составит 2500 детей (2017 год – 1741 ребенок).</a:t>
            </a:r>
          </a:p>
          <a:p>
            <a:pPr lvl="0"/>
            <a:endParaRPr lang="ru-RU" dirty="0" smtClean="0">
              <a:solidFill>
                <a:srgbClr val="002060"/>
              </a:solidFill>
            </a:endParaRPr>
          </a:p>
          <a:p>
            <a:pPr lvl="0"/>
            <a:r>
              <a:rPr lang="ru-RU" dirty="0" smtClean="0">
                <a:solidFill>
                  <a:srgbClr val="002060"/>
                </a:solidFill>
              </a:rPr>
              <a:t>В </a:t>
            </a:r>
            <a:r>
              <a:rPr lang="ru-RU" dirty="0">
                <a:solidFill>
                  <a:srgbClr val="002060"/>
                </a:solidFill>
              </a:rPr>
              <a:t>летний период 2018 года охват детей и подростков выездным отдыхом в 2018 году по муниципалитету составил 1776 детей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pPr lvl="0"/>
            <a:endParaRPr lang="ru-RU" b="1" dirty="0">
              <a:solidFill>
                <a:srgbClr val="002060"/>
              </a:solidFill>
            </a:endParaRPr>
          </a:p>
          <a:p>
            <a:pPr lvl="0"/>
            <a:r>
              <a:rPr lang="ru-RU" b="1" dirty="0" smtClean="0">
                <a:solidFill>
                  <a:srgbClr val="002060"/>
                </a:solidFill>
              </a:rPr>
              <a:t>География </a:t>
            </a:r>
            <a:r>
              <a:rPr lang="ru-RU" b="1" dirty="0">
                <a:solidFill>
                  <a:srgbClr val="002060"/>
                </a:solidFill>
              </a:rPr>
              <a:t>отдыха и оздоровления детей: </a:t>
            </a:r>
            <a:endParaRPr lang="ru-RU" b="1" dirty="0" smtClean="0">
              <a:solidFill>
                <a:srgbClr val="002060"/>
              </a:solidFill>
            </a:endParaRPr>
          </a:p>
          <a:p>
            <a:pPr lvl="0"/>
            <a:r>
              <a:rPr lang="ru-RU" dirty="0" smtClean="0">
                <a:solidFill>
                  <a:srgbClr val="002060"/>
                </a:solidFill>
              </a:rPr>
              <a:t>Тюменская</a:t>
            </a:r>
            <a:r>
              <a:rPr lang="ru-RU" dirty="0">
                <a:solidFill>
                  <a:srgbClr val="002060"/>
                </a:solidFill>
              </a:rPr>
              <a:t>, Псковская, Челябинская, </a:t>
            </a:r>
            <a:endParaRPr lang="ru-RU" dirty="0" smtClean="0">
              <a:solidFill>
                <a:srgbClr val="002060"/>
              </a:solidFill>
            </a:endParaRPr>
          </a:p>
          <a:p>
            <a:pPr lvl="0"/>
            <a:r>
              <a:rPr lang="ru-RU" dirty="0" smtClean="0">
                <a:solidFill>
                  <a:srgbClr val="002060"/>
                </a:solidFill>
              </a:rPr>
              <a:t>Свердловская </a:t>
            </a:r>
            <a:r>
              <a:rPr lang="ru-RU" dirty="0">
                <a:solidFill>
                  <a:srgbClr val="002060"/>
                </a:solidFill>
              </a:rPr>
              <a:t>области, </a:t>
            </a:r>
            <a:endParaRPr lang="ru-RU" dirty="0" smtClean="0">
              <a:solidFill>
                <a:srgbClr val="002060"/>
              </a:solidFill>
            </a:endParaRPr>
          </a:p>
          <a:p>
            <a:pPr lvl="0"/>
            <a:r>
              <a:rPr lang="ru-RU" dirty="0" smtClean="0">
                <a:solidFill>
                  <a:srgbClr val="002060"/>
                </a:solidFill>
              </a:rPr>
              <a:t>Республика </a:t>
            </a:r>
            <a:r>
              <a:rPr lang="ru-RU" dirty="0">
                <a:solidFill>
                  <a:srgbClr val="002060"/>
                </a:solidFill>
              </a:rPr>
              <a:t>Алтай, </a:t>
            </a:r>
            <a:endParaRPr lang="ru-RU" dirty="0" smtClean="0">
              <a:solidFill>
                <a:srgbClr val="002060"/>
              </a:solidFill>
            </a:endParaRPr>
          </a:p>
          <a:p>
            <a:pPr lvl="0"/>
            <a:r>
              <a:rPr lang="ru-RU" dirty="0" smtClean="0">
                <a:solidFill>
                  <a:srgbClr val="002060"/>
                </a:solidFill>
              </a:rPr>
              <a:t>Республика </a:t>
            </a:r>
            <a:r>
              <a:rPr lang="ru-RU" dirty="0">
                <a:solidFill>
                  <a:srgbClr val="002060"/>
                </a:solidFill>
              </a:rPr>
              <a:t>Крым, </a:t>
            </a:r>
            <a:endParaRPr lang="ru-RU" dirty="0" smtClean="0">
              <a:solidFill>
                <a:srgbClr val="002060"/>
              </a:solidFill>
            </a:endParaRPr>
          </a:p>
          <a:p>
            <a:pPr lvl="0"/>
            <a:r>
              <a:rPr lang="ru-RU" dirty="0" smtClean="0">
                <a:solidFill>
                  <a:srgbClr val="002060"/>
                </a:solidFill>
              </a:rPr>
              <a:t>Краснодарский </a:t>
            </a:r>
            <a:r>
              <a:rPr lang="ru-RU" dirty="0">
                <a:solidFill>
                  <a:srgbClr val="002060"/>
                </a:solidFill>
              </a:rPr>
              <a:t>край и др.</a:t>
            </a:r>
          </a:p>
        </p:txBody>
      </p:sp>
      <p:pic>
        <p:nvPicPr>
          <p:cNvPr id="8" name="Picture 8" descr="C:\Users\Michael\Desktop\phoca_thumb_l_ll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31551" y="4316104"/>
            <a:ext cx="2849562" cy="18748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409262886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5D59D48F-44EC-4529-95F1-447FFD2B6BB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429000" y="955159"/>
            <a:ext cx="53340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sz="2200" dirty="0" smtClean="0"/>
              <a:t>обеспечение </a:t>
            </a:r>
            <a:r>
              <a:rPr lang="ru-RU" sz="2200" dirty="0"/>
              <a:t>глобальной конкурентоспособности российского образования, вхождение Российской Федерации в число 10 ведущих стран мира по качеству общего </a:t>
            </a:r>
            <a:r>
              <a:rPr lang="ru-RU" sz="2200" dirty="0" smtClean="0"/>
              <a:t>образования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47700" y="133022"/>
            <a:ext cx="76199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srgbClr val="333399">
                    <a:lumMod val="75000"/>
                  </a:srgbClr>
                </a:solidFill>
                <a:cs typeface="Times New Roman" pitchFamily="18" charset="0"/>
              </a:rPr>
              <a:t>Цели и целевые показатели национального </a:t>
            </a:r>
            <a:r>
              <a:rPr lang="ru-RU" b="1" dirty="0" smtClean="0">
                <a:solidFill>
                  <a:srgbClr val="333399">
                    <a:lumMod val="75000"/>
                  </a:srgbClr>
                </a:solidFill>
                <a:cs typeface="Times New Roman" pitchFamily="18" charset="0"/>
              </a:rPr>
              <a:t>проекта</a:t>
            </a:r>
          </a:p>
          <a:p>
            <a:pPr lvl="0" algn="ctr"/>
            <a:r>
              <a:rPr lang="ru-RU" b="1" dirty="0" smtClean="0">
                <a:solidFill>
                  <a:srgbClr val="333399">
                    <a:lumMod val="75000"/>
                  </a:srgbClr>
                </a:solidFill>
                <a:cs typeface="Times New Roman" pitchFamily="18" charset="0"/>
              </a:rPr>
              <a:t>в </a:t>
            </a:r>
            <a:r>
              <a:rPr lang="ru-RU" b="1" dirty="0">
                <a:solidFill>
                  <a:srgbClr val="333399">
                    <a:lumMod val="75000"/>
                  </a:srgbClr>
                </a:solidFill>
                <a:cs typeface="Times New Roman" pitchFamily="18" charset="0"/>
              </a:rPr>
              <a:t>сфере образования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40596" y="4399716"/>
            <a:ext cx="8089497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2200" dirty="0">
              <a:solidFill>
                <a:srgbClr val="000000"/>
              </a:solidFill>
            </a:endParaRPr>
          </a:p>
          <a:p>
            <a:pPr marL="342900" lvl="0" indent="-342900">
              <a:buFont typeface="Wingdings" pitchFamily="2" charset="2"/>
              <a:buChar char="Ø"/>
            </a:pPr>
            <a:r>
              <a:rPr lang="ru-RU" sz="2200" dirty="0">
                <a:solidFill>
                  <a:srgbClr val="000000"/>
                </a:solidFill>
              </a:rPr>
              <a:t>воспитание гармонично развитой и социально ответственной личности на основе духовно-нравственных ценностей народов Российской Федерации, исторических и национально-культурных традиций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96" y="990599"/>
            <a:ext cx="2736004" cy="3714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420140" y="2930084"/>
            <a:ext cx="533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ru-RU" sz="1800" b="1" i="1" dirty="0" smtClean="0">
                <a:solidFill>
                  <a:schemeClr val="accent2">
                    <a:lumMod val="75000"/>
                  </a:schemeClr>
                </a:solidFill>
              </a:rPr>
              <a:t>формирование и введение национальной системы учительского роста;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1800" b="1" i="1" dirty="0" smtClean="0">
                <a:solidFill>
                  <a:schemeClr val="accent2">
                    <a:lumMod val="75000"/>
                  </a:schemeClr>
                </a:solidFill>
                <a:ea typeface="Times New Roman"/>
                <a:cs typeface="Times New Roman" pitchFamily="18" charset="0"/>
              </a:rPr>
              <a:t>введение новой </a:t>
            </a:r>
            <a:r>
              <a:rPr lang="ru-RU" sz="1800" b="1" i="1" dirty="0">
                <a:solidFill>
                  <a:schemeClr val="accent2">
                    <a:lumMod val="75000"/>
                  </a:schemeClr>
                </a:solidFill>
                <a:ea typeface="Times New Roman"/>
                <a:cs typeface="Times New Roman" pitchFamily="18" charset="0"/>
              </a:rPr>
              <a:t>модели аттестации </a:t>
            </a:r>
            <a:r>
              <a:rPr lang="ru-RU" sz="1800" b="1" i="1" dirty="0" smtClean="0">
                <a:solidFill>
                  <a:schemeClr val="accent2">
                    <a:lumMod val="75000"/>
                  </a:schemeClr>
                </a:solidFill>
                <a:ea typeface="Times New Roman"/>
                <a:cs typeface="Times New Roman" pitchFamily="18" charset="0"/>
              </a:rPr>
              <a:t>учителей с использованием  единых </a:t>
            </a:r>
            <a:r>
              <a:rPr lang="ru-RU" sz="1800" b="1" i="1" dirty="0">
                <a:solidFill>
                  <a:schemeClr val="accent2">
                    <a:lumMod val="75000"/>
                  </a:schemeClr>
                </a:solidFill>
                <a:ea typeface="Times New Roman"/>
                <a:cs typeface="Times New Roman" pitchFamily="18" charset="0"/>
              </a:rPr>
              <a:t>федеральных оценочных </a:t>
            </a:r>
            <a:r>
              <a:rPr lang="ru-RU" sz="1800" b="1" i="1" dirty="0" smtClean="0">
                <a:solidFill>
                  <a:schemeClr val="accent2">
                    <a:lumMod val="75000"/>
                  </a:schemeClr>
                </a:solidFill>
                <a:ea typeface="Times New Roman"/>
                <a:cs typeface="Times New Roman" pitchFamily="18" charset="0"/>
              </a:rPr>
              <a:t>материалов</a:t>
            </a:r>
            <a:endParaRPr lang="ru-RU" sz="1800" b="1" i="1" dirty="0" smtClean="0">
              <a:solidFill>
                <a:schemeClr val="accent2">
                  <a:lumMod val="75000"/>
                </a:schemeClr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310563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5D59D48F-44EC-4529-95F1-447FFD2B6BBF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381000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Задачи по повышению доступности дошкольного образования для детей в возрасте от 2 месяцев до 3-х лет: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1447800"/>
            <a:ext cx="8229600" cy="512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ru-RU" i="1" dirty="0">
                <a:latin typeface="Times New Roman"/>
                <a:ea typeface="Calibri"/>
                <a:cs typeface="Times New Roman"/>
              </a:rPr>
              <a:t>Введение новых мест в детских дошкольных образовательных организациях, в том числе путем строительства объектов дошкольного образования</a:t>
            </a:r>
            <a:r>
              <a:rPr lang="ru-RU" i="1" dirty="0" smtClean="0">
                <a:latin typeface="Times New Roman"/>
                <a:ea typeface="Calibri"/>
                <a:cs typeface="Times New Roman"/>
              </a:rPr>
              <a:t>;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Ø"/>
            </a:pPr>
            <a:endParaRPr lang="ru-RU" sz="1800" i="1" dirty="0">
              <a:latin typeface="Calibri"/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ru-RU" i="1" dirty="0">
                <a:latin typeface="Times New Roman"/>
                <a:ea typeface="Calibri"/>
                <a:cs typeface="Times New Roman"/>
              </a:rPr>
              <a:t>Расширение вариативных форм предоставления образовательных услуг по программам дошкольного образования</a:t>
            </a:r>
            <a:r>
              <a:rPr lang="ru-RU" i="1" dirty="0" smtClean="0">
                <a:latin typeface="Times New Roman"/>
                <a:ea typeface="Calibri"/>
                <a:cs typeface="Times New Roman"/>
              </a:rPr>
              <a:t>;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Ø"/>
            </a:pPr>
            <a:endParaRPr lang="ru-RU" sz="1800" i="1" dirty="0">
              <a:latin typeface="Calibri"/>
              <a:ea typeface="Times New Roman"/>
              <a:cs typeface="Times New Roman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i="1" dirty="0">
                <a:latin typeface="Times New Roman"/>
                <a:ea typeface="Times New Roman"/>
              </a:rPr>
              <a:t>Поддержка в развитии негосударственного сектора, по оказанию услуг дошкольного образования, оказанию методической, психолого-педагогической, диагностической и консультативной помощи родителям (законным представителям) детей в возрасте до 3-х лет.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630738041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5D59D48F-44EC-4529-95F1-447FFD2B6BBF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381000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Задачи по обеспечению доступности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качественного образования: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4260" y="1213134"/>
            <a:ext cx="8229600" cy="598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ru-RU" i="1" dirty="0" smtClean="0">
                <a:latin typeface="Times New Roman"/>
                <a:ea typeface="Calibri"/>
                <a:cs typeface="Times New Roman"/>
              </a:rPr>
              <a:t>Строительство новых </a:t>
            </a:r>
            <a:r>
              <a:rPr lang="ru-RU" i="1" dirty="0">
                <a:latin typeface="Times New Roman"/>
                <a:ea typeface="Calibri"/>
                <a:cs typeface="Times New Roman"/>
              </a:rPr>
              <a:t>объектов общего </a:t>
            </a:r>
            <a:r>
              <a:rPr lang="ru-RU" i="1" dirty="0" smtClean="0">
                <a:latin typeface="Times New Roman"/>
                <a:ea typeface="Calibri"/>
                <a:cs typeface="Times New Roman"/>
              </a:rPr>
              <a:t>образования;</a:t>
            </a:r>
            <a:endParaRPr lang="ru-RU" i="1" dirty="0">
              <a:latin typeface="Times New Roman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ru-RU" i="1" dirty="0" smtClean="0">
                <a:latin typeface="Times New Roman"/>
                <a:ea typeface="Calibri"/>
                <a:cs typeface="Times New Roman"/>
              </a:rPr>
              <a:t>Внедрение </a:t>
            </a:r>
            <a:r>
              <a:rPr lang="ru-RU" i="1" dirty="0">
                <a:latin typeface="Times New Roman"/>
                <a:ea typeface="Calibri"/>
                <a:cs typeface="Times New Roman"/>
              </a:rPr>
              <a:t>новых методов обучения и воспитания, образовательных технологий обеспечивающих освоение учащимися базовых навыков, повышение их мотивации к обучению и вовлеченности в образовательную деятельность;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ru-RU" i="1" dirty="0" smtClean="0">
                <a:latin typeface="Times New Roman"/>
                <a:ea typeface="Calibri"/>
                <a:cs typeface="Times New Roman"/>
              </a:rPr>
              <a:t>Создание современной и безопасной цифровой образовательной среды; 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ru-RU" i="1" dirty="0" smtClean="0">
                <a:latin typeface="Times New Roman"/>
                <a:ea typeface="Calibri"/>
                <a:cs typeface="Times New Roman"/>
              </a:rPr>
              <a:t>Участие </a:t>
            </a:r>
            <a:r>
              <a:rPr lang="ru-RU" i="1" dirty="0">
                <a:latin typeface="Times New Roman"/>
                <a:ea typeface="Calibri"/>
                <a:cs typeface="Times New Roman"/>
              </a:rPr>
              <a:t>педагогов в добровольной независимой оценке профессиональной квалификации;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ru-RU" i="1" dirty="0" smtClean="0">
                <a:latin typeface="Times New Roman"/>
                <a:ea typeface="Calibri"/>
                <a:cs typeface="Times New Roman"/>
              </a:rPr>
              <a:t>Подготовка </a:t>
            </a:r>
            <a:r>
              <a:rPr lang="ru-RU" i="1" dirty="0">
                <a:latin typeface="Times New Roman"/>
                <a:ea typeface="Calibri"/>
                <a:cs typeface="Times New Roman"/>
              </a:rPr>
              <a:t>выпускников 9-х классов к сдаче обязательного итогового собеседования как допуска к экзаменам. </a:t>
            </a:r>
          </a:p>
          <a:p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622157939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5D59D48F-44EC-4529-95F1-447FFD2B6BBF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381000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Задачи по воспитанию гармонично развитой и социально ответственной личности: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4260" y="1213134"/>
            <a:ext cx="8229600" cy="513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ru-RU" i="1" dirty="0" smtClean="0">
                <a:latin typeface="Times New Roman"/>
                <a:ea typeface="Calibri"/>
                <a:cs typeface="Times New Roman"/>
              </a:rPr>
              <a:t>Усовершенствовать </a:t>
            </a:r>
            <a:r>
              <a:rPr lang="ru-RU" i="1" dirty="0">
                <a:latin typeface="Times New Roman"/>
                <a:ea typeface="Calibri"/>
                <a:cs typeface="Times New Roman"/>
              </a:rPr>
              <a:t>систему разработки и реализации дополнительных общеразвивающих программ, с акцентами на технической и естественнонаучной направленности; </a:t>
            </a:r>
            <a:endParaRPr lang="ru-RU" i="1" dirty="0" smtClean="0">
              <a:latin typeface="Times New Roman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Ø"/>
            </a:pPr>
            <a:endParaRPr lang="ru-RU" i="1" dirty="0">
              <a:latin typeface="Times New Roman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ru-RU" i="1" dirty="0" smtClean="0">
                <a:latin typeface="Times New Roman"/>
                <a:ea typeface="Calibri"/>
                <a:cs typeface="Times New Roman"/>
              </a:rPr>
              <a:t>Обеспечить </a:t>
            </a:r>
            <a:r>
              <a:rPr lang="ru-RU" i="1" dirty="0">
                <a:latin typeface="Times New Roman"/>
                <a:ea typeface="Calibri"/>
                <a:cs typeface="Times New Roman"/>
              </a:rPr>
              <a:t>участие детей в региональных мероприятиях проекта «Билет в будущее</a:t>
            </a:r>
            <a:r>
              <a:rPr lang="ru-RU" i="1" dirty="0" smtClean="0">
                <a:latin typeface="Times New Roman"/>
                <a:ea typeface="Calibri"/>
                <a:cs typeface="Times New Roman"/>
              </a:rPr>
              <a:t>»;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Ø"/>
            </a:pPr>
            <a:endParaRPr lang="ru-RU" i="1" dirty="0">
              <a:latin typeface="Times New Roman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ru-RU" i="1" dirty="0" smtClean="0">
                <a:latin typeface="Times New Roman"/>
                <a:ea typeface="Calibri"/>
                <a:cs typeface="Times New Roman"/>
              </a:rPr>
              <a:t>Активизировать </a:t>
            </a:r>
            <a:r>
              <a:rPr lang="ru-RU" i="1" dirty="0">
                <a:latin typeface="Times New Roman"/>
                <a:ea typeface="Calibri"/>
                <a:cs typeface="Times New Roman"/>
              </a:rPr>
              <a:t>работу по вовлечению обучающихся в деятельность общественных объединений, в </a:t>
            </a:r>
            <a:r>
              <a:rPr lang="ru-RU" i="1" dirty="0" smtClean="0">
                <a:latin typeface="Times New Roman"/>
                <a:ea typeface="Calibri"/>
                <a:cs typeface="Times New Roman"/>
              </a:rPr>
              <a:t>том числе  </a:t>
            </a:r>
            <a:r>
              <a:rPr lang="ru-RU" i="1" dirty="0">
                <a:latin typeface="Times New Roman"/>
                <a:ea typeface="Calibri"/>
                <a:cs typeface="Times New Roman"/>
              </a:rPr>
              <a:t>волонтерских и добровольческих.</a:t>
            </a:r>
          </a:p>
          <a:p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888850793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3"/>
          <p:cNvSpPr>
            <a:spLocks noGrp="1"/>
          </p:cNvSpPr>
          <p:nvPr>
            <p:ph type="ctrTitle" idx="4294967295"/>
          </p:nvPr>
        </p:nvSpPr>
        <p:spPr>
          <a:xfrm>
            <a:off x="457200" y="762000"/>
            <a:ext cx="6400800" cy="51054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ru-RU" altLang="ru-RU" sz="2400" b="1" dirty="0">
                <a:solidFill>
                  <a:srgbClr val="005392"/>
                </a:solidFill>
              </a:rPr>
              <a:t>ПУБЛИЧНЫЙ ДОКЛАД</a:t>
            </a:r>
            <a:br>
              <a:rPr lang="ru-RU" altLang="ru-RU" sz="2400" b="1" dirty="0">
                <a:solidFill>
                  <a:srgbClr val="005392"/>
                </a:solidFill>
              </a:rPr>
            </a:br>
            <a:r>
              <a:rPr lang="ru-RU" altLang="ru-RU" sz="2400" b="1" dirty="0" smtClean="0">
                <a:solidFill>
                  <a:srgbClr val="005392"/>
                </a:solidFill>
              </a:rPr>
              <a:t/>
            </a:r>
            <a:br>
              <a:rPr lang="ru-RU" altLang="ru-RU" sz="2400" b="1" dirty="0" smtClean="0">
                <a:solidFill>
                  <a:srgbClr val="005392"/>
                </a:solidFill>
              </a:rPr>
            </a:br>
            <a:r>
              <a:rPr lang="ru-RU" altLang="ru-RU" sz="2400" b="1" dirty="0" smtClean="0">
                <a:solidFill>
                  <a:srgbClr val="005392"/>
                </a:solidFill>
              </a:rPr>
              <a:t>«Состояние </a:t>
            </a:r>
            <a:r>
              <a:rPr lang="ru-RU" altLang="ru-RU" sz="2400" b="1" dirty="0">
                <a:solidFill>
                  <a:srgbClr val="005392"/>
                </a:solidFill>
              </a:rPr>
              <a:t>и результаты деятельности системы образования города Ханты-Мансийска </a:t>
            </a:r>
            <a:r>
              <a:rPr lang="ru-RU" altLang="ru-RU" sz="2400" b="1" dirty="0" smtClean="0">
                <a:solidFill>
                  <a:srgbClr val="005392"/>
                </a:solidFill>
              </a:rPr>
              <a:t>в </a:t>
            </a:r>
            <a:r>
              <a:rPr lang="ru-RU" altLang="ru-RU" sz="2400" b="1" dirty="0">
                <a:solidFill>
                  <a:srgbClr val="005392"/>
                </a:solidFill>
              </a:rPr>
              <a:t>2017 </a:t>
            </a:r>
            <a:r>
              <a:rPr lang="ru-RU" altLang="ru-RU" sz="2400" b="1" dirty="0" smtClean="0">
                <a:solidFill>
                  <a:srgbClr val="005392"/>
                </a:solidFill>
              </a:rPr>
              <a:t>году»</a:t>
            </a:r>
            <a:br>
              <a:rPr lang="ru-RU" altLang="ru-RU" sz="2400" b="1" dirty="0" smtClean="0">
                <a:solidFill>
                  <a:srgbClr val="005392"/>
                </a:solidFill>
              </a:rPr>
            </a:br>
            <a:r>
              <a:rPr lang="ru-RU" altLang="ru-RU" sz="2400" dirty="0" smtClean="0">
                <a:solidFill>
                  <a:srgbClr val="005392"/>
                </a:solidFill>
              </a:rPr>
              <a:t/>
            </a:r>
            <a:br>
              <a:rPr lang="ru-RU" altLang="ru-RU" sz="2400" dirty="0" smtClean="0">
                <a:solidFill>
                  <a:srgbClr val="005392"/>
                </a:solidFill>
              </a:rPr>
            </a:br>
            <a:r>
              <a:rPr lang="ru-RU" altLang="ru-RU" sz="2400" dirty="0">
                <a:solidFill>
                  <a:srgbClr val="005392"/>
                </a:solidFill>
              </a:rPr>
              <a:t/>
            </a:r>
            <a:br>
              <a:rPr lang="ru-RU" altLang="ru-RU" sz="2400" dirty="0">
                <a:solidFill>
                  <a:srgbClr val="005392"/>
                </a:solidFill>
              </a:rPr>
            </a:br>
            <a:r>
              <a:rPr lang="ru-RU" altLang="ru-RU" sz="2400" dirty="0" smtClean="0">
                <a:solidFill>
                  <a:srgbClr val="005392"/>
                </a:solidFill>
              </a:rPr>
              <a:t>Доступен для вашего внимания и обсуждения на официальном сайте</a:t>
            </a:r>
            <a:r>
              <a:rPr lang="en-US" altLang="ru-RU" sz="2400" dirty="0" smtClean="0">
                <a:solidFill>
                  <a:srgbClr val="005392"/>
                </a:solidFill>
              </a:rPr>
              <a:t> </a:t>
            </a:r>
            <a:r>
              <a:rPr lang="ru-RU" altLang="ru-RU" sz="2400" dirty="0" smtClean="0">
                <a:solidFill>
                  <a:srgbClr val="005392"/>
                </a:solidFill>
              </a:rPr>
              <a:t>Департамента образования Администрации города Ханты-Мансийска</a:t>
            </a:r>
            <a:br>
              <a:rPr lang="ru-RU" altLang="ru-RU" sz="2400" dirty="0" smtClean="0">
                <a:solidFill>
                  <a:srgbClr val="005392"/>
                </a:solidFill>
              </a:rPr>
            </a:br>
            <a:r>
              <a:rPr lang="ru-RU" altLang="ru-RU" sz="2400" dirty="0" smtClean="0">
                <a:solidFill>
                  <a:srgbClr val="005392"/>
                </a:solidFill>
              </a:rPr>
              <a:t/>
            </a:r>
            <a:br>
              <a:rPr lang="ru-RU" altLang="ru-RU" sz="2400" dirty="0" smtClean="0">
                <a:solidFill>
                  <a:srgbClr val="005392"/>
                </a:solidFill>
              </a:rPr>
            </a:br>
            <a:r>
              <a:rPr lang="en-US" altLang="ru-RU" sz="2400" dirty="0" smtClean="0">
                <a:solidFill>
                  <a:srgbClr val="005392"/>
                </a:solidFill>
              </a:rPr>
              <a:t>http</a:t>
            </a:r>
            <a:r>
              <a:rPr lang="en-US" altLang="ru-RU" sz="2400" dirty="0">
                <a:solidFill>
                  <a:srgbClr val="005392"/>
                </a:solidFill>
              </a:rPr>
              <a:t>://eduhmansy.ru</a:t>
            </a:r>
            <a:r>
              <a:rPr lang="ru-RU" altLang="ru-RU" sz="2400" dirty="0">
                <a:solidFill>
                  <a:srgbClr val="005392"/>
                </a:solidFill>
              </a:rPr>
              <a:t/>
            </a:r>
            <a:br>
              <a:rPr lang="ru-RU" altLang="ru-RU" sz="2400" dirty="0">
                <a:solidFill>
                  <a:srgbClr val="005392"/>
                </a:solidFill>
              </a:rPr>
            </a:br>
            <a:endParaRPr lang="ru-RU" altLang="ru-RU" sz="2400" dirty="0" smtClean="0">
              <a:solidFill>
                <a:srgbClr val="0053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8764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3"/>
          <p:cNvSpPr>
            <a:spLocks noGrp="1"/>
          </p:cNvSpPr>
          <p:nvPr>
            <p:ph type="ctrTitle" idx="4294967295"/>
          </p:nvPr>
        </p:nvSpPr>
        <p:spPr>
          <a:xfrm>
            <a:off x="685800" y="2971800"/>
            <a:ext cx="4800600" cy="6858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ru-RU" altLang="ru-RU" sz="2400" b="1" dirty="0" smtClean="0">
                <a:solidFill>
                  <a:srgbClr val="005392"/>
                </a:solidFill>
              </a:rPr>
              <a:t>БЛАГОДАРЮ ЗА ВНИМАНИЕ!</a:t>
            </a:r>
            <a:endParaRPr lang="ru-RU" altLang="ru-RU" sz="2400" dirty="0" smtClean="0">
              <a:solidFill>
                <a:srgbClr val="005392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5D59D48F-44EC-4529-95F1-447FFD2B6BB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29000" y="1333351"/>
            <a:ext cx="533400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endParaRPr lang="ru-RU" sz="2200" dirty="0">
              <a:solidFill>
                <a:srgbClr val="00000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endParaRPr lang="ru-RU" sz="2200" dirty="0" smtClean="0">
              <a:solidFill>
                <a:srgbClr val="00000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endParaRPr lang="ru-RU" sz="2200" dirty="0">
              <a:solidFill>
                <a:srgbClr val="00000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endParaRPr lang="ru-RU" sz="2200" dirty="0" smtClean="0">
              <a:solidFill>
                <a:srgbClr val="00000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endParaRPr lang="ru-RU" sz="2200" dirty="0">
              <a:solidFill>
                <a:srgbClr val="00000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endParaRPr lang="ru-RU" sz="2200" dirty="0" smtClean="0">
              <a:solidFill>
                <a:srgbClr val="00000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endParaRPr lang="ru-RU" sz="2200" dirty="0">
              <a:solidFill>
                <a:srgbClr val="00000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endParaRPr lang="ru-RU" sz="2200" dirty="0" smtClean="0">
              <a:solidFill>
                <a:srgbClr val="00000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endParaRPr lang="ru-RU" sz="2200" dirty="0">
              <a:solidFill>
                <a:srgbClr val="00000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endParaRPr lang="ru-RU" sz="2200" dirty="0" smtClean="0">
              <a:solidFill>
                <a:srgbClr val="00000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endParaRPr lang="ru-RU" sz="2200" dirty="0">
              <a:solidFill>
                <a:srgbClr val="00000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endParaRPr lang="ru-RU" sz="2200" dirty="0" smtClean="0">
              <a:solidFill>
                <a:srgbClr val="000000"/>
              </a:solidFill>
            </a:endParaRPr>
          </a:p>
          <a:p>
            <a:endParaRPr lang="ru-RU" sz="2200" dirty="0" smtClean="0">
              <a:solidFill>
                <a:srgbClr val="0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7700" y="133022"/>
            <a:ext cx="76199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333399">
                    <a:lumMod val="75000"/>
                  </a:srgbClr>
                </a:solidFill>
                <a:cs typeface="Times New Roman" pitchFamily="18" charset="0"/>
              </a:rPr>
              <a:t>Портфель национальных проектов </a:t>
            </a:r>
          </a:p>
          <a:p>
            <a:pPr algn="ctr"/>
            <a:r>
              <a:rPr lang="ru-RU" b="1" dirty="0" smtClean="0">
                <a:solidFill>
                  <a:srgbClr val="333399">
                    <a:lumMod val="75000"/>
                  </a:srgbClr>
                </a:solidFill>
                <a:cs typeface="Times New Roman" pitchFamily="18" charset="0"/>
              </a:rPr>
              <a:t>«Развитие образования» и «Демография»</a:t>
            </a:r>
            <a:endParaRPr lang="ru-RU" b="1" dirty="0">
              <a:solidFill>
                <a:srgbClr val="333399">
                  <a:lumMod val="75000"/>
                </a:srgbClr>
              </a:solidFill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210" y="1074380"/>
            <a:ext cx="4079990" cy="5174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74380"/>
            <a:ext cx="4343400" cy="4869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71335" y="2808935"/>
            <a:ext cx="4103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  <a:sym typeface="Symbol"/>
              </a:rPr>
              <a:t></a:t>
            </a:r>
            <a:endParaRPr lang="ru-RU" sz="5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616839" y="1687291"/>
            <a:ext cx="3134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  <a:sym typeface="Symbol"/>
              </a:rPr>
              <a:t></a:t>
            </a:r>
            <a:endParaRPr lang="ru-RU" sz="3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614049" y="2174987"/>
            <a:ext cx="3134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  <a:sym typeface="Symbol"/>
              </a:rPr>
              <a:t></a:t>
            </a:r>
            <a:endParaRPr lang="ru-RU" sz="36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539733" y="4648200"/>
            <a:ext cx="3385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  <a:sym typeface="Symbol"/>
              </a:rPr>
              <a:t></a:t>
            </a:r>
            <a:endParaRPr lang="ru-RU" sz="36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616839" y="3661390"/>
            <a:ext cx="3385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  <a:sym typeface="Symbol"/>
              </a:rPr>
              <a:t></a:t>
            </a:r>
            <a:endParaRPr lang="ru-RU" sz="36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614049" y="3178376"/>
            <a:ext cx="3385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  <a:sym typeface="Symbol"/>
              </a:rPr>
              <a:t></a:t>
            </a:r>
            <a:endParaRPr lang="ru-RU" sz="36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616839" y="2624269"/>
            <a:ext cx="3385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  <a:sym typeface="Symbol"/>
              </a:rPr>
              <a:t>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672266089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5D59D48F-44EC-4529-95F1-447FFD2B6BB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14400" y="1333351"/>
            <a:ext cx="784860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endParaRPr lang="ru-RU" sz="2200" dirty="0">
              <a:solidFill>
                <a:srgbClr val="00000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endParaRPr lang="ru-RU" sz="2200" dirty="0" smtClean="0">
              <a:solidFill>
                <a:srgbClr val="00000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endParaRPr lang="ru-RU" sz="2200" dirty="0">
              <a:solidFill>
                <a:srgbClr val="00000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endParaRPr lang="ru-RU" sz="2200" dirty="0" smtClean="0">
              <a:solidFill>
                <a:srgbClr val="00000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endParaRPr lang="ru-RU" sz="2200" dirty="0">
              <a:solidFill>
                <a:srgbClr val="00000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endParaRPr lang="ru-RU" sz="2200" dirty="0" smtClean="0">
              <a:solidFill>
                <a:srgbClr val="00000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endParaRPr lang="ru-RU" sz="2200" dirty="0">
              <a:solidFill>
                <a:srgbClr val="00000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endParaRPr lang="ru-RU" sz="2200" dirty="0" smtClean="0">
              <a:solidFill>
                <a:srgbClr val="00000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endParaRPr lang="ru-RU" sz="2200" dirty="0">
              <a:solidFill>
                <a:srgbClr val="00000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endParaRPr lang="ru-RU" sz="2200" dirty="0" smtClean="0">
              <a:solidFill>
                <a:srgbClr val="00000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endParaRPr lang="ru-RU" sz="2200" dirty="0">
              <a:solidFill>
                <a:srgbClr val="00000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endParaRPr lang="ru-RU" sz="2200" dirty="0" smtClean="0">
              <a:solidFill>
                <a:srgbClr val="000000"/>
              </a:solidFill>
            </a:endParaRPr>
          </a:p>
          <a:p>
            <a:endParaRPr lang="ru-RU" sz="2200" dirty="0" smtClean="0">
              <a:solidFill>
                <a:srgbClr val="0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7700" y="133022"/>
            <a:ext cx="76199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333399">
                    <a:lumMod val="75000"/>
                  </a:srgbClr>
                </a:solidFill>
                <a:cs typeface="Times New Roman" pitchFamily="18" charset="0"/>
              </a:rPr>
              <a:t>Целевые показатели муниципальной составляющей федерального проекта «Современная школа»</a:t>
            </a:r>
            <a:endParaRPr lang="ru-RU" b="1" dirty="0">
              <a:solidFill>
                <a:srgbClr val="333399">
                  <a:lumMod val="75000"/>
                </a:srgbClr>
              </a:solidFill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1317429"/>
            <a:ext cx="7505699" cy="3914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увеличение доли обучающихся в общеобразовательных организациях, занимающихся в одну смену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Ø"/>
            </a:pPr>
            <a:endParaRPr lang="ru-RU" dirty="0">
              <a:latin typeface="Times New Roman"/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Ø"/>
            </a:pPr>
            <a:endParaRPr lang="ru-RU" dirty="0">
              <a:latin typeface="Times New Roman"/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ru-RU" dirty="0" smtClean="0">
                <a:latin typeface="Times New Roman"/>
                <a:ea typeface="Times New Roman"/>
              </a:rPr>
              <a:t>участие образовательных организаций в процедурах оценки качества общего образования на основе практики международных исследований качества подготовки обучающихся 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91949" y="2427374"/>
            <a:ext cx="3943352" cy="684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2018-2024         100 %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553518" y="4979685"/>
            <a:ext cx="3738065" cy="684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2024 год           100 %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5263625" y="2617018"/>
            <a:ext cx="495300" cy="3048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6398665" y="5169329"/>
            <a:ext cx="495300" cy="3048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400902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5D59D48F-44EC-4529-95F1-447FFD2B6BB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14400" y="1333351"/>
            <a:ext cx="784860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endParaRPr lang="ru-RU" sz="2200" dirty="0">
              <a:solidFill>
                <a:srgbClr val="00000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endParaRPr lang="ru-RU" sz="2200" dirty="0" smtClean="0">
              <a:solidFill>
                <a:srgbClr val="00000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endParaRPr lang="ru-RU" sz="2200" dirty="0">
              <a:solidFill>
                <a:srgbClr val="00000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endParaRPr lang="ru-RU" sz="2200" dirty="0" smtClean="0">
              <a:solidFill>
                <a:srgbClr val="00000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endParaRPr lang="ru-RU" sz="2200" dirty="0">
              <a:solidFill>
                <a:srgbClr val="00000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endParaRPr lang="ru-RU" sz="2200" dirty="0" smtClean="0">
              <a:solidFill>
                <a:srgbClr val="00000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endParaRPr lang="ru-RU" sz="2200" dirty="0">
              <a:solidFill>
                <a:srgbClr val="00000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endParaRPr lang="ru-RU" sz="2200" dirty="0" smtClean="0">
              <a:solidFill>
                <a:srgbClr val="00000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endParaRPr lang="ru-RU" sz="2200" dirty="0">
              <a:solidFill>
                <a:srgbClr val="00000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endParaRPr lang="ru-RU" sz="2200" dirty="0" smtClean="0">
              <a:solidFill>
                <a:srgbClr val="00000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endParaRPr lang="ru-RU" sz="2200" dirty="0">
              <a:solidFill>
                <a:srgbClr val="00000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endParaRPr lang="ru-RU" sz="2200" dirty="0" smtClean="0">
              <a:solidFill>
                <a:srgbClr val="000000"/>
              </a:solidFill>
            </a:endParaRPr>
          </a:p>
          <a:p>
            <a:endParaRPr lang="ru-RU" sz="2200" dirty="0" smtClean="0">
              <a:solidFill>
                <a:srgbClr val="0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7700" y="133022"/>
            <a:ext cx="76199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333399">
                    <a:lumMod val="75000"/>
                  </a:srgbClr>
                </a:solidFill>
                <a:cs typeface="Times New Roman" pitchFamily="18" charset="0"/>
              </a:rPr>
              <a:t>Целевые показатели муниципальной составляющей федерального проекта «Современные родители»</a:t>
            </a:r>
            <a:endParaRPr lang="ru-RU" b="1" dirty="0">
              <a:solidFill>
                <a:srgbClr val="333399">
                  <a:lumMod val="75000"/>
                </a:srgbClr>
              </a:solidFill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1000" y="1143000"/>
            <a:ext cx="8382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ru-RU" dirty="0">
                <a:latin typeface="Times New Roman"/>
                <a:ea typeface="Times New Roman"/>
              </a:rPr>
              <a:t>создание консультационных центров, в том числе в форме негосударственных некоммерческих организаций по оказанию методической, психолого-педагогической, диагностической и консультативной помощи родителям (законным представителям): детей в возрасте до 3-х лет, не посещающих дошкольные образовательные организации, детей, обучающихся в общеобразовательных </a:t>
            </a:r>
            <a:r>
              <a:rPr lang="ru-RU" dirty="0" smtClean="0">
                <a:latin typeface="Times New Roman"/>
                <a:ea typeface="Times New Roman"/>
              </a:rPr>
              <a:t>организациях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14400" y="3962400"/>
            <a:ext cx="3352800" cy="2362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Консультации родителей детей в возрасте до 3-х лет не посещающих дошкольные образовательные организации 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181600" y="3962400"/>
            <a:ext cx="3352800" cy="2362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Консультации родителей детей, обучающихся в общеобразовательных организациях 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398469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5D59D48F-44EC-4529-95F1-447FFD2B6BB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14400" y="1333351"/>
            <a:ext cx="784860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endParaRPr lang="ru-RU" sz="2200" dirty="0">
              <a:solidFill>
                <a:srgbClr val="00000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endParaRPr lang="ru-RU" sz="2200" dirty="0" smtClean="0">
              <a:solidFill>
                <a:srgbClr val="00000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endParaRPr lang="ru-RU" sz="2200" dirty="0">
              <a:solidFill>
                <a:srgbClr val="00000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endParaRPr lang="ru-RU" sz="2200" dirty="0" smtClean="0">
              <a:solidFill>
                <a:srgbClr val="00000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endParaRPr lang="ru-RU" sz="2200" dirty="0">
              <a:solidFill>
                <a:srgbClr val="00000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endParaRPr lang="ru-RU" sz="2200" dirty="0" smtClean="0">
              <a:solidFill>
                <a:srgbClr val="00000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endParaRPr lang="ru-RU" sz="2200" dirty="0">
              <a:solidFill>
                <a:srgbClr val="00000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endParaRPr lang="ru-RU" sz="2200" dirty="0" smtClean="0">
              <a:solidFill>
                <a:srgbClr val="00000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endParaRPr lang="ru-RU" sz="2200" dirty="0">
              <a:solidFill>
                <a:srgbClr val="00000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endParaRPr lang="ru-RU" sz="2200" dirty="0" smtClean="0">
              <a:solidFill>
                <a:srgbClr val="00000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endParaRPr lang="ru-RU" sz="2200" dirty="0">
              <a:solidFill>
                <a:srgbClr val="00000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endParaRPr lang="ru-RU" sz="2200" dirty="0" smtClean="0">
              <a:solidFill>
                <a:srgbClr val="000000"/>
              </a:solidFill>
            </a:endParaRPr>
          </a:p>
          <a:p>
            <a:endParaRPr lang="ru-RU" sz="2200" dirty="0" smtClean="0">
              <a:solidFill>
                <a:srgbClr val="0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7700" y="133022"/>
            <a:ext cx="76199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333399">
                    <a:lumMod val="75000"/>
                  </a:srgbClr>
                </a:solidFill>
                <a:cs typeface="Times New Roman" pitchFamily="18" charset="0"/>
              </a:rPr>
              <a:t>Целевые показатели муниципальной составляющей федерального проекта «Цифровая школа»</a:t>
            </a:r>
            <a:endParaRPr lang="ru-RU" b="1" dirty="0">
              <a:solidFill>
                <a:srgbClr val="333399">
                  <a:lumMod val="75000"/>
                </a:srgbClr>
              </a:solidFill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38200" y="1166843"/>
            <a:ext cx="742949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dirty="0">
                <a:latin typeface="Times New Roman"/>
                <a:ea typeface="Calibri"/>
              </a:rPr>
              <a:t>обновление информационного наполнения и функциональных возможностей открытых и общедоступных информационных </a:t>
            </a:r>
            <a:r>
              <a:rPr lang="ru-RU" dirty="0" smtClean="0">
                <a:latin typeface="Times New Roman"/>
                <a:ea typeface="Calibri"/>
              </a:rPr>
              <a:t>ресурсов</a:t>
            </a:r>
          </a:p>
          <a:p>
            <a:pPr marL="342900" indent="-342900">
              <a:buFont typeface="Wingdings" pitchFamily="2" charset="2"/>
              <a:buChar char="Ø"/>
            </a:pPr>
            <a:endParaRPr lang="ru-RU" dirty="0">
              <a:latin typeface="Times New Roman"/>
              <a:ea typeface="Calibri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ru-RU" dirty="0" smtClean="0">
              <a:latin typeface="Times New Roman"/>
              <a:ea typeface="Calibri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ru-RU" dirty="0">
              <a:latin typeface="Times New Roman"/>
              <a:ea typeface="Calibri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ru-RU" dirty="0" smtClean="0">
              <a:latin typeface="Times New Roman"/>
              <a:ea typeface="Calibri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dirty="0" smtClean="0">
                <a:latin typeface="Times New Roman"/>
                <a:ea typeface="Calibri"/>
              </a:rPr>
              <a:t>внедрение </a:t>
            </a:r>
            <a:r>
              <a:rPr lang="ru-RU" dirty="0">
                <a:latin typeface="Times New Roman"/>
                <a:ea typeface="Calibri"/>
              </a:rPr>
              <a:t>федеральной информационно-сервисной платформы цифровой образовательной среды общеобразовательных организаций </a:t>
            </a:r>
            <a:endParaRPr lang="ru-RU" dirty="0" smtClean="0">
              <a:latin typeface="Times New Roman"/>
              <a:ea typeface="Calibri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ru-RU" dirty="0">
              <a:latin typeface="Times New Roman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ru-RU" dirty="0" smtClean="0">
              <a:latin typeface="Times New Roman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ru-RU" dirty="0">
              <a:latin typeface="Times New Roman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42029" y="2505671"/>
            <a:ext cx="6582771" cy="7858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2018 – 6,8 %        2024 – 100 %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4686300" y="4838700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Стрелка вправо 8"/>
          <p:cNvSpPr/>
          <p:nvPr/>
        </p:nvSpPr>
        <p:spPr>
          <a:xfrm>
            <a:off x="4373821" y="2746212"/>
            <a:ext cx="495300" cy="3048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287438" y="5041006"/>
            <a:ext cx="6637362" cy="7858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2020 – 30 %        2024 – 100 %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4305299" y="5295900"/>
            <a:ext cx="495300" cy="3048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75213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5D59D48F-44EC-4529-95F1-447FFD2B6BB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14400" y="1333351"/>
            <a:ext cx="784860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endParaRPr lang="ru-RU" sz="2200" dirty="0">
              <a:solidFill>
                <a:srgbClr val="00000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endParaRPr lang="ru-RU" sz="2200" dirty="0" smtClean="0">
              <a:solidFill>
                <a:srgbClr val="00000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endParaRPr lang="ru-RU" sz="2200" dirty="0">
              <a:solidFill>
                <a:srgbClr val="00000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endParaRPr lang="ru-RU" sz="2200" dirty="0" smtClean="0">
              <a:solidFill>
                <a:srgbClr val="00000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endParaRPr lang="ru-RU" sz="2200" dirty="0">
              <a:solidFill>
                <a:srgbClr val="00000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endParaRPr lang="ru-RU" sz="2200" dirty="0" smtClean="0">
              <a:solidFill>
                <a:srgbClr val="00000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endParaRPr lang="ru-RU" sz="2200" dirty="0">
              <a:solidFill>
                <a:srgbClr val="00000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endParaRPr lang="ru-RU" sz="2200" dirty="0" smtClean="0">
              <a:solidFill>
                <a:srgbClr val="00000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endParaRPr lang="ru-RU" sz="2200" dirty="0">
              <a:solidFill>
                <a:srgbClr val="00000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endParaRPr lang="ru-RU" sz="2200" dirty="0" smtClean="0">
              <a:solidFill>
                <a:srgbClr val="00000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endParaRPr lang="ru-RU" sz="2200" dirty="0">
              <a:solidFill>
                <a:srgbClr val="00000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endParaRPr lang="ru-RU" sz="2200" dirty="0" smtClean="0">
              <a:solidFill>
                <a:srgbClr val="000000"/>
              </a:solidFill>
            </a:endParaRPr>
          </a:p>
          <a:p>
            <a:endParaRPr lang="ru-RU" sz="2200" dirty="0" smtClean="0">
              <a:solidFill>
                <a:srgbClr val="0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7700" y="133022"/>
            <a:ext cx="76199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333399">
                    <a:lumMod val="75000"/>
                  </a:srgbClr>
                </a:solidFill>
                <a:cs typeface="Times New Roman" pitchFamily="18" charset="0"/>
              </a:rPr>
              <a:t>Целевые показатели муниципальной составляющей федерального проекта «Учитель будущего»</a:t>
            </a:r>
            <a:endParaRPr lang="ru-RU" b="1" dirty="0">
              <a:solidFill>
                <a:srgbClr val="333399">
                  <a:lumMod val="75000"/>
                </a:srgbClr>
              </a:solidFill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5349" y="1191211"/>
            <a:ext cx="737235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ru-RU" dirty="0">
                <a:latin typeface="Times New Roman"/>
                <a:ea typeface="Calibri"/>
              </a:rPr>
              <a:t>обучение педагогов и руководителей образовательных организаций </a:t>
            </a:r>
            <a:r>
              <a:rPr lang="ru-RU" dirty="0">
                <a:latin typeface="Times New Roman"/>
                <a:ea typeface="Times New Roman"/>
              </a:rPr>
              <a:t>в центрах непрерывного развития профессионального мастерства работников системы образования автономного </a:t>
            </a:r>
            <a:r>
              <a:rPr lang="ru-RU" dirty="0" smtClean="0">
                <a:latin typeface="Times New Roman"/>
                <a:ea typeface="Times New Roman"/>
              </a:rPr>
              <a:t>округа;</a:t>
            </a:r>
          </a:p>
          <a:p>
            <a:pPr marL="342900" indent="-342900">
              <a:buFont typeface="Wingdings" pitchFamily="2" charset="2"/>
              <a:buChar char="Ø"/>
            </a:pPr>
            <a:endParaRPr lang="ru-RU" dirty="0">
              <a:latin typeface="Times New Roman"/>
              <a:ea typeface="Times New Roman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ru-RU" dirty="0" smtClean="0">
              <a:latin typeface="Times New Roman"/>
              <a:ea typeface="Times New Roman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ru-RU" dirty="0" smtClean="0">
              <a:latin typeface="Times New Roman"/>
              <a:ea typeface="Times New Roman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ru-RU" dirty="0" smtClean="0">
              <a:latin typeface="Times New Roman"/>
              <a:ea typeface="Times New Roman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dirty="0" smtClean="0">
                <a:latin typeface="Times New Roman"/>
                <a:ea typeface="Times New Roman"/>
              </a:rPr>
              <a:t>участие </a:t>
            </a:r>
            <a:r>
              <a:rPr lang="ru-RU" dirty="0">
                <a:latin typeface="Times New Roman"/>
                <a:ea typeface="Times New Roman"/>
              </a:rPr>
              <a:t>в добровольной независимой оценке профессиональной </a:t>
            </a:r>
            <a:r>
              <a:rPr lang="ru-RU" dirty="0" smtClean="0">
                <a:latin typeface="Times New Roman"/>
                <a:ea typeface="Times New Roman"/>
              </a:rPr>
              <a:t>квалификации.</a:t>
            </a:r>
            <a:endParaRPr lang="ru-RU" dirty="0">
              <a:latin typeface="Times New Roman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66313" y="3245094"/>
            <a:ext cx="6987087" cy="7858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2019 – 35 %            2024 – 50 %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42999" y="5459272"/>
            <a:ext cx="7010401" cy="7858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2019 – 3 %            2024 – 10 %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4285679" y="5742116"/>
            <a:ext cx="495300" cy="3048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4479020" y="3546907"/>
            <a:ext cx="495300" cy="3048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92115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5D59D48F-44EC-4529-95F1-447FFD2B6BB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14400" y="1333351"/>
            <a:ext cx="784860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endParaRPr lang="ru-RU" sz="2200" dirty="0">
              <a:solidFill>
                <a:srgbClr val="00000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endParaRPr lang="ru-RU" sz="2200" dirty="0" smtClean="0">
              <a:solidFill>
                <a:srgbClr val="00000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endParaRPr lang="ru-RU" sz="2200" dirty="0">
              <a:solidFill>
                <a:srgbClr val="00000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endParaRPr lang="ru-RU" sz="2200" dirty="0" smtClean="0">
              <a:solidFill>
                <a:srgbClr val="00000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endParaRPr lang="ru-RU" sz="2200" dirty="0">
              <a:solidFill>
                <a:srgbClr val="00000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endParaRPr lang="ru-RU" sz="2200" dirty="0" smtClean="0">
              <a:solidFill>
                <a:srgbClr val="00000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endParaRPr lang="ru-RU" sz="2200" dirty="0">
              <a:solidFill>
                <a:srgbClr val="00000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endParaRPr lang="ru-RU" sz="2200" dirty="0" smtClean="0">
              <a:solidFill>
                <a:srgbClr val="00000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endParaRPr lang="ru-RU" sz="2200" dirty="0">
              <a:solidFill>
                <a:srgbClr val="00000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endParaRPr lang="ru-RU" sz="2200" dirty="0" smtClean="0">
              <a:solidFill>
                <a:srgbClr val="00000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endParaRPr lang="ru-RU" sz="2200" dirty="0">
              <a:solidFill>
                <a:srgbClr val="00000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endParaRPr lang="ru-RU" sz="2200" dirty="0" smtClean="0">
              <a:solidFill>
                <a:srgbClr val="000000"/>
              </a:solidFill>
            </a:endParaRPr>
          </a:p>
          <a:p>
            <a:endParaRPr lang="ru-RU" sz="2200" dirty="0" smtClean="0">
              <a:solidFill>
                <a:srgbClr val="0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7700" y="133022"/>
            <a:ext cx="76199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333399">
                    <a:lumMod val="75000"/>
                  </a:srgbClr>
                </a:solidFill>
                <a:cs typeface="Times New Roman" pitchFamily="18" charset="0"/>
              </a:rPr>
              <a:t>Целевые показатели муниципальной составляющей федерального проекта «Успех каждого ребенка»</a:t>
            </a:r>
            <a:endParaRPr lang="ru-RU" b="1" dirty="0">
              <a:solidFill>
                <a:srgbClr val="333399">
                  <a:lumMod val="75000"/>
                </a:srgbClr>
              </a:solidFill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97172" y="964019"/>
            <a:ext cx="781050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ru-RU" dirty="0">
                <a:latin typeface="Times New Roman"/>
                <a:ea typeface="Calibri"/>
                <a:cs typeface="Times New Roman"/>
              </a:rPr>
              <a:t>увеличение доли детей в возрасте от 5 до 18 лет, охваченных дополнительным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образованием; 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Ø"/>
            </a:pPr>
            <a:endParaRPr lang="ru-RU" dirty="0">
              <a:latin typeface="Times New Roman"/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Ø"/>
            </a:pPr>
            <a:endParaRPr lang="ru-RU" dirty="0" smtClean="0">
              <a:latin typeface="Times New Roman"/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Ø"/>
            </a:pPr>
            <a:endParaRPr lang="ru-RU" dirty="0">
              <a:latin typeface="Times New Roman"/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Ø"/>
            </a:pPr>
            <a:endParaRPr lang="ru-RU" dirty="0" smtClean="0">
              <a:latin typeface="Times New Roman"/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Ø"/>
            </a:pPr>
            <a:endParaRPr lang="ru-RU" dirty="0" smtClean="0">
              <a:latin typeface="Times New Roman"/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Ø"/>
            </a:pPr>
            <a:endParaRPr lang="ru-RU" dirty="0" smtClean="0">
              <a:latin typeface="Times New Roman"/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Ø"/>
            </a:pPr>
            <a:endParaRPr lang="ru-RU" dirty="0">
              <a:latin typeface="Times New Roman"/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Ø"/>
            </a:pPr>
            <a:endParaRPr lang="ru-RU" dirty="0" smtClean="0">
              <a:latin typeface="Times New Roman"/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ru-RU" dirty="0" smtClean="0">
                <a:latin typeface="Times New Roman"/>
                <a:ea typeface="Times New Roman"/>
              </a:rPr>
              <a:t>участие </a:t>
            </a:r>
            <a:r>
              <a:rPr lang="ru-RU" dirty="0">
                <a:latin typeface="Times New Roman"/>
                <a:ea typeface="Times New Roman"/>
              </a:rPr>
              <a:t>детей в региональных мероприятиях проекта «Билет в будущее</a:t>
            </a:r>
            <a:r>
              <a:rPr lang="ru-RU" dirty="0" smtClean="0">
                <a:latin typeface="Times New Roman"/>
                <a:ea typeface="Times New Roman"/>
              </a:rPr>
              <a:t>».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Ø"/>
            </a:pPr>
            <a:endParaRPr lang="ru-RU" dirty="0">
              <a:latin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Ø"/>
            </a:pPr>
            <a:endParaRPr lang="ru-RU" dirty="0" smtClean="0">
              <a:latin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Ø"/>
            </a:pP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14400" y="2133600"/>
            <a:ext cx="7440872" cy="24963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2018 – 64 %           2024 –75 %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 них п</a:t>
            </a:r>
            <a:r>
              <a:rPr lang="ru-RU" sz="20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о дополнительным и общеразвивающим программам технической </a:t>
            </a:r>
            <a:r>
              <a:rPr lang="ru-RU" sz="20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и естественнонаучной </a:t>
            </a:r>
            <a:r>
              <a:rPr lang="ru-RU" sz="20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направленности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–13,2 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%       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2024 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%</a:t>
            </a:r>
          </a:p>
          <a:p>
            <a:endParaRPr lang="ru-RU" sz="2000" b="1" dirty="0">
              <a:solidFill>
                <a:srgbClr val="002060"/>
              </a:solidFill>
              <a:latin typeface="Times New Roman"/>
              <a:ea typeface="Times New Roman"/>
              <a:cs typeface="Times New Roman"/>
            </a:endParaRPr>
          </a:p>
          <a:p>
            <a:pPr algn="ctr"/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4343400" y="2502090"/>
            <a:ext cx="495300" cy="3048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4539586" y="4195673"/>
            <a:ext cx="495300" cy="3048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623845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MOVIE_LOOPED_PLAYBACK" val="1"/>
  <p:tag name="GENSWF_OUTPUT_FILE_NAME" val="PPP_SBUSC_TXT_3D_Graph_Increasing"/>
  <p:tag name="GENSWF_MOVIE_ONCLICK_URL" val="http://"/>
  <p:tag name="GENSWF_MOVIE_PRESENTATION_END_URL" val="http://"/>
</p:tagLst>
</file>

<file path=ppt/theme/theme1.xml><?xml version="1.0" encoding="utf-8"?>
<a:theme xmlns:a="http://schemas.openxmlformats.org/drawingml/2006/main" name="PPP_SBUSC_TXT_Business_Analysis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PPP_SBUSC_TXT_Business_Analysis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PPP_SBUSC_TXT_Business_Analysis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4375</TotalTime>
  <Words>1905</Words>
  <Application>Microsoft Office PowerPoint</Application>
  <PresentationFormat>Экран (4:3)</PresentationFormat>
  <Paragraphs>558</Paragraphs>
  <Slides>34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34</vt:i4>
      </vt:variant>
    </vt:vector>
  </HeadingPairs>
  <TitlesOfParts>
    <vt:vector size="37" baseType="lpstr">
      <vt:lpstr>PPP_SBUSC_TXT_Business_Analysis</vt:lpstr>
      <vt:lpstr>3_PPP_SBUSC_TXT_Business_Analysis</vt:lpstr>
      <vt:lpstr>1_PPP_SBUSC_TXT_Business_Analysis</vt:lpstr>
      <vt:lpstr>СТРАТЕГИЧЕСКИЕ И ЦЕЛЕВЫЕ ОРИЕНТИРЫ РАЗВИТИЯ СИСТЕМЫ ОБРАЗОВАНИЯ ГОРОДА ХАНТЫ-МАНСИЙСКА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ПУБЛИЧНЫЙ ДОКЛАД  «Состояние и результаты деятельности системы образования города Ханты-Мансийска в 2017 году»   Доступен для вашего внимания и обсуждения на официальном сайте Департамента образования Администрации города Ханты-Мансийска  http://eduhmansy.ru </vt:lpstr>
      <vt:lpstr>БЛАГОДАРЮ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СОВРЕМЕННОЕ СОСТОЯНИЕ МУНИЦИПАЛЬНОЙ СИСТЕМЫ ОБРАЗОВАНИЯ И ПЕРСПЕКТИВЫ ЕЕ РАЗВИТИЯ</dc:title>
  <dc:creator>Домашний</dc:creator>
  <cp:lastModifiedBy>Акимова Вера Александровна</cp:lastModifiedBy>
  <cp:revision>461</cp:revision>
  <cp:lastPrinted>2018-08-27T14:09:41Z</cp:lastPrinted>
  <dcterms:created xsi:type="dcterms:W3CDTF">2004-02-11T14:41:34Z</dcterms:created>
  <dcterms:modified xsi:type="dcterms:W3CDTF">2019-06-13T05:49:21Z</dcterms:modified>
</cp:coreProperties>
</file>