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61" r:id="rId3"/>
    <p:sldId id="262" r:id="rId4"/>
    <p:sldId id="263" r:id="rId5"/>
    <p:sldId id="267" r:id="rId6"/>
    <p:sldId id="268" r:id="rId7"/>
    <p:sldId id="269" r:id="rId8"/>
    <p:sldId id="270" r:id="rId9"/>
    <p:sldId id="271" r:id="rId10"/>
    <p:sldId id="273" r:id="rId11"/>
    <p:sldId id="274" r:id="rId12"/>
    <p:sldId id="275" r:id="rId13"/>
    <p:sldId id="277" r:id="rId14"/>
    <p:sldId id="286" r:id="rId15"/>
    <p:sldId id="281" r:id="rId16"/>
    <p:sldId id="282" r:id="rId17"/>
    <p:sldId id="284" r:id="rId18"/>
    <p:sldId id="28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4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5CF6A-28D9-4AFF-9EBB-6899F79096AB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CB1F3-141E-49D0-AEA9-D410A48B72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6579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CB1F3-141E-49D0-AEA9-D410A48B72B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647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package" Target="../embeddings/______Microsoft_Office_PowerPoint4.sld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Microsoft_Office_PowerPoint3.sldx"/><Relationship Id="rId5" Type="http://schemas.openxmlformats.org/officeDocument/2006/relationships/package" Target="../embeddings/______Microsoft_Office_PowerPoint2.sldx"/><Relationship Id="rId4" Type="http://schemas.openxmlformats.org/officeDocument/2006/relationships/package" Target="../embeddings/______Microsoft_Office_PowerPoint1.sld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______Microsoft_Office_PowerPoint5.sld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package" Target="../embeddings/______Microsoft_Office_PowerPoint6.sldx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microsoft.com/office/2007/relationships/media" Target="../media/media3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4.mp3"/><Relationship Id="rId6" Type="http://schemas.openxmlformats.org/officeDocument/2006/relationships/image" Target="../media/image9.png"/><Relationship Id="rId5" Type="http://schemas.microsoft.com/office/2007/relationships/media" Target="../media/media4.mp3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2.mp3"/><Relationship Id="rId6" Type="http://schemas.openxmlformats.org/officeDocument/2006/relationships/image" Target="../media/image9.png"/><Relationship Id="rId5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kobe\Desktop\krylya_risunok_nezhnost_fon_65931_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260648"/>
            <a:ext cx="8964488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Математическое развлечение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элементами игры  КВН.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Цель: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развивать интеллектуальные способности детей старшего дошкольного возраста в условиях соревнования.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Образовательные задачи: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Закрепить умение устанавливать соответствие между количеством предметов и цифрой.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Закрепить умение отгадывать математическую загадку.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Закрепить умение понимать учебную задачу и выполнять ее самостоятельно.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Закрепить навыки счета в пределах 10.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Развивающие задачи: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Способствовать формированию мыслительных операций, развитию речи, умению аргументировать свои высказывания.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внимание, логическое мышление, мелкую моторику, зрительное восприятие и память.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Воспитательные задачи: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 интерес к занятиям математикой, сдержанность, усидчивость, доброжелательность, чувства взаимовыручки, желание прийти на помощь.                                          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самостоятельность, умение понимать учебную задачу и выполнять её самостоятельно.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чувство коллективизма, ответственности за свою группу. Воспитывать желание дойти до конца и справиться с поставленными задачами.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Способствовать развитию общения и взаимодействия родителей и детей в совместной деятельности.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1307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kobe\Desktop\krylya_risunok_nezhnost_fon_65931_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1916832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/>
              <a:t> </a:t>
            </a:r>
            <a:endParaRPr lang="ru-RU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333333"/>
              </a:solidFill>
              <a:latin typeface="Helvetica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391685" y="-395583"/>
            <a:ext cx="3972356" cy="8309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kobe\Desktop\krylya_risunok_nezhnost_fon_65931_1920x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323528" y="1124744"/>
          <a:ext cx="4028960" cy="3024336"/>
        </p:xfrm>
        <a:graphic>
          <a:graphicData uri="http://schemas.openxmlformats.org/presentationml/2006/ole">
            <p:oleObj spid="_x0000_s1042" name="Слайд" r:id="rId4" imgW="4570340" imgH="3427555" progId="PowerPoint.Slide.12">
              <p:embed/>
            </p:oleObj>
          </a:graphicData>
        </a:graphic>
      </p:graphicFrame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4572000" y="1052736"/>
          <a:ext cx="3960440" cy="2976053"/>
        </p:xfrm>
        <a:graphic>
          <a:graphicData uri="http://schemas.openxmlformats.org/presentationml/2006/ole">
            <p:oleObj spid="_x0000_s1043" name="Слайд" r:id="rId5" imgW="4570340" imgH="3427555" progId="PowerPoint.Slide.12">
              <p:embed/>
            </p:oleObj>
          </a:graphicData>
        </a:graphic>
      </p:graphicFrame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467544" y="4238885"/>
          <a:ext cx="3816424" cy="2619115"/>
        </p:xfrm>
        <a:graphic>
          <a:graphicData uri="http://schemas.openxmlformats.org/presentationml/2006/ole">
            <p:oleObj spid="_x0000_s1044" name="Слайд" r:id="rId6" imgW="4570340" imgH="3427555" progId="PowerPoint.Slide.12">
              <p:embed/>
            </p:oleObj>
          </a:graphicData>
        </a:graphic>
      </p:graphicFrame>
      <p:graphicFrame>
        <p:nvGraphicFramePr>
          <p:cNvPr id="14337" name="Object 1"/>
          <p:cNvGraphicFramePr>
            <a:graphicFrameLocks noChangeAspect="1"/>
          </p:cNvGraphicFramePr>
          <p:nvPr/>
        </p:nvGraphicFramePr>
        <p:xfrm>
          <a:off x="4932040" y="4123184"/>
          <a:ext cx="3649773" cy="2734816"/>
        </p:xfrm>
        <a:graphic>
          <a:graphicData uri="http://schemas.openxmlformats.org/presentationml/2006/ole">
            <p:oleObj spid="_x0000_s1045" name="Слайд" r:id="rId7" imgW="4570340" imgH="3427555" progId="PowerPoint.Slide.12">
              <p:embed/>
            </p:oleObj>
          </a:graphicData>
        </a:graphic>
      </p:graphicFrame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3209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568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260648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№7 Подбери колеса.</a:t>
            </a:r>
            <a:r>
              <a:rPr lang="ru-RU" sz="40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Для этого вспомни состав чисел. Номер машины – это сумма чисел записанных на колесах. </a:t>
            </a:r>
            <a:endParaRPr lang="ru-RU" sz="4000" b="1" dirty="0" smtClean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4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kobe\Desktop\krylya_risunok_nezhnost_fon_65931_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9552" y="260648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№7</a:t>
            </a: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Подбери колеса проб.</a:t>
            </a:r>
            <a:endParaRPr lang="ru-RU" sz="4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C:\Users\Ирина\Desktop\тачки\м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4007954" cy="2856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10"/>
          <p:cNvGrpSpPr/>
          <p:nvPr/>
        </p:nvGrpSpPr>
        <p:grpSpPr>
          <a:xfrm>
            <a:off x="827584" y="2852936"/>
            <a:ext cx="939881" cy="939881"/>
            <a:chOff x="3491880" y="2132856"/>
            <a:chExt cx="939881" cy="939881"/>
          </a:xfrm>
        </p:grpSpPr>
        <p:grpSp>
          <p:nvGrpSpPr>
            <p:cNvPr id="5" name="Группа 87"/>
            <p:cNvGrpSpPr/>
            <p:nvPr/>
          </p:nvGrpSpPr>
          <p:grpSpPr>
            <a:xfrm>
              <a:off x="3491880" y="2132856"/>
              <a:ext cx="939881" cy="939881"/>
              <a:chOff x="5331413" y="4270713"/>
              <a:chExt cx="939881" cy="939881"/>
            </a:xfrm>
          </p:grpSpPr>
          <p:sp>
            <p:nvSpPr>
              <p:cNvPr id="17" name="Овал 16"/>
              <p:cNvSpPr/>
              <p:nvPr/>
            </p:nvSpPr>
            <p:spPr>
              <a:xfrm>
                <a:off x="5331413" y="4270713"/>
                <a:ext cx="939881" cy="939881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Овал 17"/>
              <p:cNvSpPr/>
              <p:nvPr/>
            </p:nvSpPr>
            <p:spPr>
              <a:xfrm>
                <a:off x="5525784" y="4465084"/>
                <a:ext cx="551138" cy="55113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" name="Прямоугольник 14"/>
            <p:cNvSpPr/>
            <p:nvPr/>
          </p:nvSpPr>
          <p:spPr>
            <a:xfrm>
              <a:off x="3725710" y="2187297"/>
              <a:ext cx="51167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4800" b="1" spc="150" dirty="0" smtClean="0">
                  <a:ln w="11430"/>
                  <a:solidFill>
                    <a:prstClr val="black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6</a:t>
              </a:r>
              <a:endParaRPr lang="ru-RU" sz="4800" b="1" spc="150" dirty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6" name="Группа 18"/>
          <p:cNvGrpSpPr/>
          <p:nvPr/>
        </p:nvGrpSpPr>
        <p:grpSpPr>
          <a:xfrm>
            <a:off x="2915816" y="2708920"/>
            <a:ext cx="939881" cy="939881"/>
            <a:chOff x="3491880" y="2132856"/>
            <a:chExt cx="939881" cy="939881"/>
          </a:xfrm>
        </p:grpSpPr>
        <p:grpSp>
          <p:nvGrpSpPr>
            <p:cNvPr id="7" name="Группа 14"/>
            <p:cNvGrpSpPr/>
            <p:nvPr/>
          </p:nvGrpSpPr>
          <p:grpSpPr>
            <a:xfrm>
              <a:off x="3491880" y="2132856"/>
              <a:ext cx="939881" cy="939881"/>
              <a:chOff x="5331413" y="4270713"/>
              <a:chExt cx="939881" cy="939881"/>
            </a:xfrm>
          </p:grpSpPr>
          <p:sp>
            <p:nvSpPr>
              <p:cNvPr id="22" name="Овал 21"/>
              <p:cNvSpPr/>
              <p:nvPr/>
            </p:nvSpPr>
            <p:spPr>
              <a:xfrm>
                <a:off x="5331413" y="4270713"/>
                <a:ext cx="939881" cy="939881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Овал 22"/>
              <p:cNvSpPr/>
              <p:nvPr/>
            </p:nvSpPr>
            <p:spPr>
              <a:xfrm>
                <a:off x="5525784" y="4465084"/>
                <a:ext cx="551138" cy="55113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" name="Прямоугольник 20"/>
            <p:cNvSpPr/>
            <p:nvPr/>
          </p:nvSpPr>
          <p:spPr>
            <a:xfrm>
              <a:off x="3725710" y="2187297"/>
              <a:ext cx="511680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4800" b="1" spc="150" dirty="0" smtClean="0">
                  <a:ln w="11430"/>
                  <a:solidFill>
                    <a:prstClr val="black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4800" b="1" spc="150" dirty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2123729" y="1165062"/>
            <a:ext cx="10801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4800" b="1" spc="150" dirty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ru-RU" sz="4800" b="1" spc="150" dirty="0">
              <a:ln w="11430"/>
              <a:solidFill>
                <a:prstClr val="black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Группа 24"/>
          <p:cNvGrpSpPr/>
          <p:nvPr/>
        </p:nvGrpSpPr>
        <p:grpSpPr>
          <a:xfrm>
            <a:off x="4716016" y="692696"/>
            <a:ext cx="4014384" cy="2860662"/>
            <a:chOff x="4850736" y="2820554"/>
            <a:chExt cx="4014384" cy="2860662"/>
          </a:xfrm>
        </p:grpSpPr>
        <p:pic>
          <p:nvPicPr>
            <p:cNvPr id="26" name="Picture 2" descr="C:\Users\Ирина\Desktop\тачки\м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0736" y="2820554"/>
              <a:ext cx="4014384" cy="286066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Группа 10"/>
            <p:cNvGrpSpPr/>
            <p:nvPr/>
          </p:nvGrpSpPr>
          <p:grpSpPr>
            <a:xfrm>
              <a:off x="5417814" y="4741335"/>
              <a:ext cx="939881" cy="939881"/>
              <a:chOff x="3491880" y="2132856"/>
              <a:chExt cx="939881" cy="939881"/>
            </a:xfrm>
          </p:grpSpPr>
          <p:grpSp>
            <p:nvGrpSpPr>
              <p:cNvPr id="12" name="Группа 2"/>
              <p:cNvGrpSpPr/>
              <p:nvPr/>
            </p:nvGrpSpPr>
            <p:grpSpPr>
              <a:xfrm>
                <a:off x="3491880" y="2132856"/>
                <a:ext cx="939881" cy="939881"/>
                <a:chOff x="5331413" y="4270713"/>
                <a:chExt cx="939881" cy="939881"/>
              </a:xfrm>
            </p:grpSpPr>
            <p:sp>
              <p:nvSpPr>
                <p:cNvPr id="31" name="Овал 30"/>
                <p:cNvSpPr/>
                <p:nvPr/>
              </p:nvSpPr>
              <p:spPr>
                <a:xfrm>
                  <a:off x="5331413" y="4270713"/>
                  <a:ext cx="939881" cy="93988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Овал 31"/>
                <p:cNvSpPr/>
                <p:nvPr/>
              </p:nvSpPr>
              <p:spPr>
                <a:xfrm>
                  <a:off x="5525784" y="4465084"/>
                  <a:ext cx="551138" cy="5511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0" name="Прямоугольник 29"/>
              <p:cNvSpPr/>
              <p:nvPr/>
            </p:nvSpPr>
            <p:spPr>
              <a:xfrm>
                <a:off x="3725710" y="2187297"/>
                <a:ext cx="511680" cy="83099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/>
                <a:r>
                  <a:rPr lang="ru-RU" sz="4800" b="1" spc="150" dirty="0" smtClean="0">
                    <a:ln w="11430"/>
                    <a:solidFill>
                      <a:prstClr val="black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4800" b="1" spc="150" dirty="0">
                  <a:ln w="11430"/>
                  <a:solidFill>
                    <a:prstClr val="black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8" name="Прямоугольник 27"/>
            <p:cNvSpPr/>
            <p:nvPr/>
          </p:nvSpPr>
          <p:spPr>
            <a:xfrm>
              <a:off x="6250154" y="4069274"/>
              <a:ext cx="1202167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6000" b="1" spc="150" dirty="0" smtClean="0">
                  <a:ln w="11430"/>
                  <a:solidFill>
                    <a:prstClr val="black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10</a:t>
              </a:r>
              <a:endParaRPr lang="ru-RU" sz="6000" b="1" spc="150" dirty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Группа 32"/>
          <p:cNvGrpSpPr/>
          <p:nvPr/>
        </p:nvGrpSpPr>
        <p:grpSpPr>
          <a:xfrm>
            <a:off x="7380312" y="2492896"/>
            <a:ext cx="939881" cy="939881"/>
            <a:chOff x="3491880" y="2132856"/>
            <a:chExt cx="939881" cy="939881"/>
          </a:xfrm>
        </p:grpSpPr>
        <p:grpSp>
          <p:nvGrpSpPr>
            <p:cNvPr id="14" name="Группа 14"/>
            <p:cNvGrpSpPr/>
            <p:nvPr/>
          </p:nvGrpSpPr>
          <p:grpSpPr>
            <a:xfrm>
              <a:off x="3491880" y="2132856"/>
              <a:ext cx="939881" cy="939881"/>
              <a:chOff x="5331413" y="4270713"/>
              <a:chExt cx="939881" cy="939881"/>
            </a:xfrm>
          </p:grpSpPr>
          <p:sp>
            <p:nvSpPr>
              <p:cNvPr id="36" name="Овал 35"/>
              <p:cNvSpPr/>
              <p:nvPr/>
            </p:nvSpPr>
            <p:spPr>
              <a:xfrm>
                <a:off x="5331413" y="4270713"/>
                <a:ext cx="939881" cy="939881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5525784" y="4465084"/>
                <a:ext cx="551138" cy="55113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5" name="Прямоугольник 34"/>
            <p:cNvSpPr/>
            <p:nvPr/>
          </p:nvSpPr>
          <p:spPr>
            <a:xfrm>
              <a:off x="3725710" y="2187297"/>
              <a:ext cx="511680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4800" b="1" spc="150" dirty="0">
                  <a:ln w="11430"/>
                  <a:solidFill>
                    <a:prstClr val="black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sz="4800" b="1" spc="150" dirty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6" name="Группа 37"/>
          <p:cNvGrpSpPr/>
          <p:nvPr/>
        </p:nvGrpSpPr>
        <p:grpSpPr>
          <a:xfrm>
            <a:off x="467544" y="3717032"/>
            <a:ext cx="3996819" cy="2848146"/>
            <a:chOff x="4856312" y="2854272"/>
            <a:chExt cx="3996819" cy="2848146"/>
          </a:xfrm>
        </p:grpSpPr>
        <p:pic>
          <p:nvPicPr>
            <p:cNvPr id="39" name="Picture 3" descr="C:\Users\Ирина\Desktop\тачки\м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6312" y="2854272"/>
              <a:ext cx="3996819" cy="28481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Группа 10"/>
            <p:cNvGrpSpPr/>
            <p:nvPr/>
          </p:nvGrpSpPr>
          <p:grpSpPr>
            <a:xfrm>
              <a:off x="5417814" y="4741335"/>
              <a:ext cx="939881" cy="939881"/>
              <a:chOff x="3491880" y="2132856"/>
              <a:chExt cx="939881" cy="939881"/>
            </a:xfrm>
          </p:grpSpPr>
          <p:grpSp>
            <p:nvGrpSpPr>
              <p:cNvPr id="20" name="Группа 2"/>
              <p:cNvGrpSpPr/>
              <p:nvPr/>
            </p:nvGrpSpPr>
            <p:grpSpPr>
              <a:xfrm>
                <a:off x="3491880" y="2132856"/>
                <a:ext cx="939881" cy="939881"/>
                <a:chOff x="5331413" y="4270713"/>
                <a:chExt cx="939881" cy="939881"/>
              </a:xfrm>
            </p:grpSpPr>
            <p:sp>
              <p:nvSpPr>
                <p:cNvPr id="44" name="Овал 43"/>
                <p:cNvSpPr/>
                <p:nvPr/>
              </p:nvSpPr>
              <p:spPr>
                <a:xfrm>
                  <a:off x="5331413" y="4270713"/>
                  <a:ext cx="939881" cy="93988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Овал 44"/>
                <p:cNvSpPr/>
                <p:nvPr/>
              </p:nvSpPr>
              <p:spPr>
                <a:xfrm>
                  <a:off x="5525784" y="4465084"/>
                  <a:ext cx="551138" cy="5511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3" name="Прямоугольник 42"/>
              <p:cNvSpPr/>
              <p:nvPr/>
            </p:nvSpPr>
            <p:spPr>
              <a:xfrm>
                <a:off x="3725710" y="2187297"/>
                <a:ext cx="511679" cy="83099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/>
                <a:r>
                  <a:rPr lang="ru-RU" sz="4800" b="1" spc="150" dirty="0" smtClean="0">
                    <a:ln w="11430"/>
                    <a:solidFill>
                      <a:prstClr val="black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4800" b="1" spc="150" dirty="0">
                  <a:ln w="11430"/>
                  <a:solidFill>
                    <a:prstClr val="black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41" name="Прямоугольник 40"/>
            <p:cNvSpPr/>
            <p:nvPr/>
          </p:nvSpPr>
          <p:spPr>
            <a:xfrm>
              <a:off x="6386957" y="4069274"/>
              <a:ext cx="978533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6000" b="1" spc="150" dirty="0">
                  <a:ln w="11430"/>
                  <a:solidFill>
                    <a:prstClr val="black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25" name="Группа 45"/>
          <p:cNvGrpSpPr/>
          <p:nvPr/>
        </p:nvGrpSpPr>
        <p:grpSpPr>
          <a:xfrm>
            <a:off x="3059832" y="5517232"/>
            <a:ext cx="939881" cy="939881"/>
            <a:chOff x="3491880" y="2132856"/>
            <a:chExt cx="939881" cy="939881"/>
          </a:xfrm>
        </p:grpSpPr>
        <p:grpSp>
          <p:nvGrpSpPr>
            <p:cNvPr id="27" name="Группа 14"/>
            <p:cNvGrpSpPr/>
            <p:nvPr/>
          </p:nvGrpSpPr>
          <p:grpSpPr>
            <a:xfrm>
              <a:off x="3491880" y="2132856"/>
              <a:ext cx="939881" cy="939881"/>
              <a:chOff x="5331413" y="4270713"/>
              <a:chExt cx="939881" cy="939881"/>
            </a:xfrm>
          </p:grpSpPr>
          <p:sp>
            <p:nvSpPr>
              <p:cNvPr id="49" name="Овал 48"/>
              <p:cNvSpPr/>
              <p:nvPr/>
            </p:nvSpPr>
            <p:spPr>
              <a:xfrm>
                <a:off x="5331413" y="4270713"/>
                <a:ext cx="939881" cy="939881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Овал 49"/>
              <p:cNvSpPr/>
              <p:nvPr/>
            </p:nvSpPr>
            <p:spPr>
              <a:xfrm>
                <a:off x="5525784" y="4465084"/>
                <a:ext cx="551138" cy="55113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8" name="Прямоугольник 47"/>
            <p:cNvSpPr/>
            <p:nvPr/>
          </p:nvSpPr>
          <p:spPr>
            <a:xfrm>
              <a:off x="3725710" y="2187297"/>
              <a:ext cx="51167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4800" b="1" spc="150" dirty="0" smtClean="0">
                  <a:ln w="11430"/>
                  <a:solidFill>
                    <a:prstClr val="black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7</a:t>
              </a:r>
              <a:endParaRPr lang="ru-RU" sz="4800" b="1" spc="150" dirty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50"/>
          <p:cNvGrpSpPr/>
          <p:nvPr/>
        </p:nvGrpSpPr>
        <p:grpSpPr>
          <a:xfrm>
            <a:off x="5101612" y="3573016"/>
            <a:ext cx="4042388" cy="2880618"/>
            <a:chOff x="4842173" y="2811359"/>
            <a:chExt cx="4042388" cy="2880618"/>
          </a:xfrm>
        </p:grpSpPr>
        <p:pic>
          <p:nvPicPr>
            <p:cNvPr id="52" name="Picture 2" descr="C:\Users\Ирина\Desktop\тачки\м6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2173" y="2811359"/>
              <a:ext cx="4042388" cy="288061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3" name="Группа 10"/>
            <p:cNvGrpSpPr/>
            <p:nvPr/>
          </p:nvGrpSpPr>
          <p:grpSpPr>
            <a:xfrm>
              <a:off x="7454424" y="4741331"/>
              <a:ext cx="939881" cy="939881"/>
              <a:chOff x="3491880" y="2132856"/>
              <a:chExt cx="939881" cy="939881"/>
            </a:xfrm>
          </p:grpSpPr>
          <p:grpSp>
            <p:nvGrpSpPr>
              <p:cNvPr id="34" name="Группа 2"/>
              <p:cNvGrpSpPr/>
              <p:nvPr/>
            </p:nvGrpSpPr>
            <p:grpSpPr>
              <a:xfrm>
                <a:off x="3491880" y="2132856"/>
                <a:ext cx="939881" cy="939881"/>
                <a:chOff x="5331413" y="4270713"/>
                <a:chExt cx="939881" cy="939881"/>
              </a:xfrm>
            </p:grpSpPr>
            <p:sp>
              <p:nvSpPr>
                <p:cNvPr id="57" name="Овал 56"/>
                <p:cNvSpPr/>
                <p:nvPr/>
              </p:nvSpPr>
              <p:spPr>
                <a:xfrm>
                  <a:off x="5331413" y="4270713"/>
                  <a:ext cx="939881" cy="93988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" name="Овал 57"/>
                <p:cNvSpPr/>
                <p:nvPr/>
              </p:nvSpPr>
              <p:spPr>
                <a:xfrm>
                  <a:off x="5525784" y="4465084"/>
                  <a:ext cx="551138" cy="5511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6" name="Прямоугольник 55"/>
              <p:cNvSpPr/>
              <p:nvPr/>
            </p:nvSpPr>
            <p:spPr>
              <a:xfrm>
                <a:off x="3725710" y="2187297"/>
                <a:ext cx="511680" cy="83099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/>
                <a:r>
                  <a:rPr lang="ru-RU" sz="4800" b="1" spc="150" dirty="0" smtClean="0">
                    <a:ln w="11430"/>
                    <a:solidFill>
                      <a:prstClr val="black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ru-RU" sz="4800" b="1" spc="150" dirty="0">
                  <a:ln w="11430"/>
                  <a:solidFill>
                    <a:prstClr val="black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4" name="Прямоугольник 53"/>
            <p:cNvSpPr/>
            <p:nvPr/>
          </p:nvSpPr>
          <p:spPr>
            <a:xfrm>
              <a:off x="6250154" y="4069274"/>
              <a:ext cx="1202167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6000" b="1" spc="150" dirty="0" smtClean="0">
                  <a:ln w="11430"/>
                  <a:solidFill>
                    <a:prstClr val="black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5</a:t>
              </a:r>
              <a:endParaRPr lang="ru-RU" sz="6000" b="1" spc="150" dirty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Группа 58"/>
          <p:cNvGrpSpPr/>
          <p:nvPr/>
        </p:nvGrpSpPr>
        <p:grpSpPr>
          <a:xfrm>
            <a:off x="5724128" y="5517232"/>
            <a:ext cx="939881" cy="939881"/>
            <a:chOff x="3491880" y="2132856"/>
            <a:chExt cx="939881" cy="939881"/>
          </a:xfrm>
        </p:grpSpPr>
        <p:grpSp>
          <p:nvGrpSpPr>
            <p:cNvPr id="40" name="Группа 14"/>
            <p:cNvGrpSpPr/>
            <p:nvPr/>
          </p:nvGrpSpPr>
          <p:grpSpPr>
            <a:xfrm>
              <a:off x="3491880" y="2132856"/>
              <a:ext cx="939881" cy="939881"/>
              <a:chOff x="5331413" y="4270713"/>
              <a:chExt cx="939881" cy="939881"/>
            </a:xfrm>
          </p:grpSpPr>
          <p:sp>
            <p:nvSpPr>
              <p:cNvPr id="62" name="Овал 61"/>
              <p:cNvSpPr/>
              <p:nvPr/>
            </p:nvSpPr>
            <p:spPr>
              <a:xfrm>
                <a:off x="5331413" y="4270713"/>
                <a:ext cx="939881" cy="939881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Овал 62"/>
              <p:cNvSpPr/>
              <p:nvPr/>
            </p:nvSpPr>
            <p:spPr>
              <a:xfrm>
                <a:off x="5525784" y="4465084"/>
                <a:ext cx="551138" cy="55113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1" name="Прямоугольник 60"/>
            <p:cNvSpPr/>
            <p:nvPr/>
          </p:nvSpPr>
          <p:spPr>
            <a:xfrm>
              <a:off x="3725710" y="2187297"/>
              <a:ext cx="511680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4800" b="1" spc="150" dirty="0" smtClean="0">
                  <a:ln w="11430"/>
                  <a:solidFill>
                    <a:prstClr val="black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4800" b="1" spc="150" dirty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0254 L 0.69149 0.519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57" y="26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0254 L 0.11441 0.5120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254 L 0.23733 0.6585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8" y="3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-0.00255 L 0.4691 0.5241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33" y="26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kobe\Desktop\krylya_risunok_nezhnost_fon_65931_1920x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971600" y="908720"/>
          <a:ext cx="7272808" cy="5450810"/>
        </p:xfrm>
        <a:graphic>
          <a:graphicData uri="http://schemas.openxmlformats.org/presentationml/2006/ole">
            <p:oleObj spid="_x0000_s2054" name="Слайд" r:id="rId4" imgW="4562781" imgH="3422875" progId="PowerPoint.Slide.12">
              <p:embed/>
            </p:oleObj>
          </a:graphicData>
        </a:graphic>
      </p:graphicFrame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3419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260649"/>
            <a:ext cx="559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№8. «Найди фигуру».</a:t>
            </a:r>
            <a:endParaRPr lang="ru-RU" sz="4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kobe\Desktop\krylya_risunok_nezhnost_fon_65931_1920x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915816" y="188640"/>
            <a:ext cx="2871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№8. «Найди фигуру».</a:t>
            </a:r>
            <a:endParaRPr lang="ru-RU" sz="40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630426" y="1196752"/>
          <a:ext cx="7505821" cy="4752528"/>
        </p:xfrm>
        <a:graphic>
          <a:graphicData uri="http://schemas.openxmlformats.org/presentationml/2006/ole">
            <p:oleObj spid="_x0000_s29699" name="Слайд" r:id="rId4" imgW="4560480" imgH="3420360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2881313" cy="1052512"/>
          </a:xfrm>
          <a:effectLst>
            <a:outerShdw dist="35921" dir="2700000" algn="ctr" rotWithShape="0">
              <a:schemeClr val="bg2"/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rgbClr val="A50021"/>
                </a:solidFill>
                <a:latin typeface="Comic Sans MS" pitchFamily="66" charset="0"/>
              </a:rPr>
              <a:t>№9 Планета </a:t>
            </a:r>
            <a:r>
              <a:rPr lang="ru-RU" sz="3600" b="1" dirty="0" err="1" smtClean="0">
                <a:solidFill>
                  <a:srgbClr val="A50021"/>
                </a:solidFill>
                <a:latin typeface="Comic Sans MS" pitchFamily="66" charset="0"/>
              </a:rPr>
              <a:t>Мартинели</a:t>
            </a:r>
            <a:endParaRPr lang="ru-RU" sz="3600" b="1" dirty="0" smtClean="0">
              <a:solidFill>
                <a:srgbClr val="A50021"/>
              </a:solidFill>
              <a:latin typeface="Comic Sans MS" pitchFamily="66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412875"/>
            <a:ext cx="3241675" cy="5256213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ru-RU" sz="2000" b="1" dirty="0" smtClean="0">
                <a:solidFill>
                  <a:srgbClr val="000066"/>
                </a:solidFill>
                <a:latin typeface="Comic Sans MS" pitchFamily="66" charset="0"/>
              </a:rPr>
              <a:t>Космонавты прилетели</a:t>
            </a:r>
            <a:br>
              <a:rPr lang="ru-RU" sz="2000" b="1" dirty="0" smtClean="0">
                <a:solidFill>
                  <a:srgbClr val="000066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000066"/>
                </a:solidFill>
                <a:latin typeface="Comic Sans MS" pitchFamily="66" charset="0"/>
              </a:rPr>
              <a:t>На планету </a:t>
            </a:r>
            <a:r>
              <a:rPr lang="ru-RU" sz="2000" b="1" dirty="0" err="1" smtClean="0">
                <a:solidFill>
                  <a:srgbClr val="000066"/>
                </a:solidFill>
                <a:latin typeface="Comic Sans MS" pitchFamily="66" charset="0"/>
              </a:rPr>
              <a:t>Мартинели</a:t>
            </a:r>
            <a:r>
              <a:rPr lang="ru-RU" sz="2000" b="1" dirty="0" smtClean="0">
                <a:solidFill>
                  <a:srgbClr val="000066"/>
                </a:solidFill>
                <a:latin typeface="Comic Sans MS" pitchFamily="66" charset="0"/>
              </a:rPr>
              <a:t>.</a:t>
            </a:r>
            <a:br>
              <a:rPr lang="ru-RU" sz="2000" b="1" dirty="0" smtClean="0">
                <a:solidFill>
                  <a:srgbClr val="000066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000066"/>
                </a:solidFill>
                <a:latin typeface="Comic Sans MS" pitchFamily="66" charset="0"/>
              </a:rPr>
              <a:t>Много видели планет,</a:t>
            </a:r>
            <a:br>
              <a:rPr lang="ru-RU" sz="2000" b="1" dirty="0" smtClean="0">
                <a:solidFill>
                  <a:srgbClr val="000066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000066"/>
                </a:solidFill>
                <a:latin typeface="Comic Sans MS" pitchFamily="66" charset="0"/>
              </a:rPr>
              <a:t>Но такой, как эта — нет!</a:t>
            </a:r>
            <a:br>
              <a:rPr lang="ru-RU" sz="2000" b="1" dirty="0" smtClean="0">
                <a:solidFill>
                  <a:srgbClr val="000066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000066"/>
                </a:solidFill>
                <a:latin typeface="Comic Sans MS" pitchFamily="66" charset="0"/>
              </a:rPr>
              <a:t/>
            </a:r>
            <a:br>
              <a:rPr lang="ru-RU" sz="2000" b="1" dirty="0" smtClean="0">
                <a:solidFill>
                  <a:srgbClr val="000066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000066"/>
                </a:solidFill>
                <a:latin typeface="Comic Sans MS" pitchFamily="66" charset="0"/>
              </a:rPr>
              <a:t>Там кристаллов очень много!</a:t>
            </a:r>
            <a:br>
              <a:rPr lang="ru-RU" sz="2000" b="1" dirty="0" smtClean="0">
                <a:solidFill>
                  <a:srgbClr val="000066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000066"/>
                </a:solidFill>
                <a:latin typeface="Comic Sans MS" pitchFamily="66" charset="0"/>
              </a:rPr>
              <a:t>Где же к кораблю дорога?</a:t>
            </a:r>
            <a:br>
              <a:rPr lang="ru-RU" sz="2000" b="1" dirty="0" smtClean="0">
                <a:solidFill>
                  <a:srgbClr val="000066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000066"/>
                </a:solidFill>
                <a:latin typeface="Comic Sans MS" pitchFamily="66" charset="0"/>
              </a:rPr>
              <a:t>Собирай скорей кристаллы,</a:t>
            </a:r>
            <a:br>
              <a:rPr lang="ru-RU" sz="2000" b="1" dirty="0" smtClean="0">
                <a:solidFill>
                  <a:srgbClr val="000066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000066"/>
                </a:solidFill>
                <a:latin typeface="Comic Sans MS" pitchFamily="66" charset="0"/>
              </a:rPr>
              <a:t>Их в пути найдёшь немало,</a:t>
            </a:r>
            <a:br>
              <a:rPr lang="ru-RU" sz="2000" b="1" dirty="0" smtClean="0">
                <a:solidFill>
                  <a:srgbClr val="000066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000066"/>
                </a:solidFill>
                <a:latin typeface="Comic Sans MS" pitchFamily="66" charset="0"/>
              </a:rPr>
              <a:t>Но не пропусти их только!</a:t>
            </a:r>
            <a:br>
              <a:rPr lang="ru-RU" sz="2000" b="1" dirty="0" smtClean="0">
                <a:solidFill>
                  <a:srgbClr val="000066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000066"/>
                </a:solidFill>
                <a:latin typeface="Comic Sans MS" pitchFamily="66" charset="0"/>
              </a:rPr>
              <a:t>Пройден путь? Кристаллов сколько?</a:t>
            </a:r>
          </a:p>
        </p:txBody>
      </p:sp>
      <p:pic>
        <p:nvPicPr>
          <p:cNvPr id="13316" name="Picture 4" descr="22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3950" y="403225"/>
            <a:ext cx="5480050" cy="645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kobe\Desktop\krylya_risunok_nezhnost_fon_65931_1920x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оботы и звездочк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24328" y="5301208"/>
            <a:ext cx="609600" cy="609600"/>
          </a:xfrm>
          <a:prstGeom prst="rect">
            <a:avLst/>
          </a:prstGeom>
        </p:spPr>
      </p:pic>
      <p:pic>
        <p:nvPicPr>
          <p:cNvPr id="8" name="Picture 4" descr="228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0"/>
            <a:ext cx="5480050" cy="645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kobe\Desktop\krylya_risunok_nezhnost_fon_65931_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kobe\Desktop\krylya_risunok_nezhnost_fon_65931_1920x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FANFARYI_VRUCHENIE_OSKARA (qmusic.me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8424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59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VN_39KVN39_Nachalo_peredachi (qmusic.me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028384" y="5805264"/>
            <a:ext cx="576064" cy="5760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90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kobe\Desktop\krylya_risunok_nezhnost_fon_65931_1920x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260649"/>
            <a:ext cx="8640960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№1.Разминка «Задачи – шутки, загадки».</a:t>
            </a:r>
            <a:r>
              <a:rPr lang="ru-RU" sz="105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4508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Нашёл пять ягодок в траве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 съел одну, осталось … .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Мышь считает дырки в сыре:</a:t>
            </a:r>
            <a:b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Три плюс две – всего … 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Сколько орехов в пустом стакане?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Зимой на клумбе выросли цветы. Как они назывались?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березе росло два яблока. Какого они были цвета?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Наступила зима, и зайчик стал строить себе домик из снега. Сначала построил стенку с одним окошком, потом стенку с двумя, потом стенку без окошек. Сколько цветов посадил зайчик возле домика?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Зайчик решил полить цветы. Он купил молоко и варенье. Чем лучше поливать цветы?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Пришла весна и с деревьев стали опадать листья. Ветер понес их по небу. Какого цвета были листья?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Построил зайка домик из снега, и спрашивает у детей: «У меня две банки красной краски, 1 банка желтой краски и 4 банки синей краски. Какого цвета мой домик?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                                                                                              </a:t>
            </a:r>
            <a:r>
              <a:rPr lang="ru-RU" b="1" dirty="0" smtClean="0"/>
              <a:t>Пауза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692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kobe\Desktop\krylya_risunok_nezhnost_fon_65931_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55576" y="332656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33333"/>
                </a:solidFill>
                <a:latin typeface="Helvetica"/>
                <a:ea typeface="Calibri" pitchFamily="34" charset="0"/>
                <a:cs typeface="Times New Roman" pitchFamily="18" charset="0"/>
              </a:rPr>
              <a:t>№2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33333"/>
                </a:solidFill>
                <a:latin typeface="Helvetica"/>
                <a:ea typeface="Calibri" pitchFamily="34" charset="0"/>
                <a:cs typeface="Times New Roman" pitchFamily="18" charset="0"/>
              </a:rPr>
              <a:t>Выложить из восьми треугольников один большой квадрат.</a:t>
            </a:r>
            <a:endParaRPr lang="ru-RU" sz="4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642300" y="30109"/>
            <a:ext cx="4110920" cy="7308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5697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kobe\Desktop\krylya_risunok_nezhnost_fon_65931_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052736"/>
            <a:ext cx="7632848" cy="522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39552" y="260648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33333"/>
                </a:solidFill>
                <a:latin typeface="Helvetica"/>
                <a:ea typeface="Calibri" pitchFamily="34" charset="0"/>
                <a:cs typeface="Times New Roman" pitchFamily="18" charset="0"/>
              </a:rPr>
              <a:t>№3 «Цепочка»</a:t>
            </a:r>
          </a:p>
        </p:txBody>
      </p:sp>
    </p:spTree>
    <p:extLst>
      <p:ext uri="{BB962C8B-B14F-4D97-AF65-F5344CB8AC3E}">
        <p14:creationId xmlns="" xmlns:p14="http://schemas.microsoft.com/office/powerpoint/2010/main" val="311455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kobe\Desktop\krylya_risunok_nezhnost_fon_65931_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83568" y="620688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№4.Математическая раскраска.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Задание.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Раскрасить  в желтый цвет только те лепестки, где при решении примера получается число 9.</a:t>
            </a: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772816"/>
            <a:ext cx="4032448" cy="473652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kobe\Desktop\krylya_risunok_nezhnost_fon_65931_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052736"/>
            <a:ext cx="4392488" cy="56612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11560" y="332656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№4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Задание.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Раскрасить  в желтый цвет только те лепестки, где при решении примера получается число 9.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96336" y="5733256"/>
            <a:ext cx="1152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разминка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kobe\Desktop\krylya_risunok_nezhnost_fon_65931_1920x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39552" y="188640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33333"/>
                </a:solidFill>
                <a:latin typeface="Helvetica"/>
                <a:ea typeface="Calibri" pitchFamily="34" charset="0"/>
                <a:cs typeface="Times New Roman" pitchFamily="18" charset="0"/>
              </a:rPr>
              <a:t>№5   </a:t>
            </a:r>
            <a:r>
              <a:rPr lang="ru-RU" b="1" dirty="0" smtClean="0"/>
              <a:t>Подвижная игра «По порядку становись».  </a:t>
            </a:r>
            <a:endParaRPr lang="ru-RU" dirty="0" smtClean="0"/>
          </a:p>
        </p:txBody>
      </p:sp>
      <p:pic>
        <p:nvPicPr>
          <p:cNvPr id="4" name="1-В каждом маленьком ребенке (минус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skobe\Desktop\krylya_risunok_nezhnost_fon_65931_1920x1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926" y="0"/>
            <a:ext cx="918392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99592" y="764704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№6</a:t>
            </a:r>
            <a:r>
              <a:rPr lang="ru-RU" sz="2400" b="1" dirty="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Используя числовое значение палочек составить  слово. 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skobe\AppData\Local\Microsoft\Windows\INetCache\Content.Word\20190528_1532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132856"/>
            <a:ext cx="6984776" cy="37444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165</Words>
  <Application>Microsoft Office PowerPoint</Application>
  <PresentationFormat>Экран (4:3)</PresentationFormat>
  <Paragraphs>59</Paragraphs>
  <Slides>18</Slides>
  <Notes>1</Notes>
  <HiddenSlides>0</HiddenSlides>
  <MMClips>4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Тема Office</vt:lpstr>
      <vt:lpstr>Слайд</vt:lpstr>
      <vt:lpstr>Слайд Microsoft Office PowerPoint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№9 Планета Мартинели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6 группа</dc:creator>
  <cp:lastModifiedBy>skobelkina.n@outlook.com</cp:lastModifiedBy>
  <cp:revision>15</cp:revision>
  <dcterms:created xsi:type="dcterms:W3CDTF">2019-05-27T09:18:27Z</dcterms:created>
  <dcterms:modified xsi:type="dcterms:W3CDTF">2019-05-29T17:27:03Z</dcterms:modified>
</cp:coreProperties>
</file>