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  <p:sldMasterId id="2147483776" r:id="rId4"/>
  </p:sldMasterIdLst>
  <p:notesMasterIdLst>
    <p:notesMasterId r:id="rId48"/>
  </p:notesMasterIdLst>
  <p:sldIdLst>
    <p:sldId id="266" r:id="rId5"/>
    <p:sldId id="273" r:id="rId6"/>
    <p:sldId id="271" r:id="rId7"/>
    <p:sldId id="272" r:id="rId8"/>
    <p:sldId id="327" r:id="rId9"/>
    <p:sldId id="288" r:id="rId10"/>
    <p:sldId id="303" r:id="rId11"/>
    <p:sldId id="293" r:id="rId12"/>
    <p:sldId id="305" r:id="rId13"/>
    <p:sldId id="298" r:id="rId14"/>
    <p:sldId id="307" r:id="rId15"/>
    <p:sldId id="306" r:id="rId16"/>
    <p:sldId id="304" r:id="rId17"/>
    <p:sldId id="290" r:id="rId18"/>
    <p:sldId id="302" r:id="rId19"/>
    <p:sldId id="301" r:id="rId20"/>
    <p:sldId id="289" r:id="rId21"/>
    <p:sldId id="291" r:id="rId22"/>
    <p:sldId id="308" r:id="rId23"/>
    <p:sldId id="311" r:id="rId24"/>
    <p:sldId id="310" r:id="rId25"/>
    <p:sldId id="309" r:id="rId26"/>
    <p:sldId id="280" r:id="rId27"/>
    <p:sldId id="312" r:id="rId28"/>
    <p:sldId id="270" r:id="rId29"/>
    <p:sldId id="313" r:id="rId30"/>
    <p:sldId id="317" r:id="rId31"/>
    <p:sldId id="316" r:id="rId32"/>
    <p:sldId id="315" r:id="rId33"/>
    <p:sldId id="318" r:id="rId34"/>
    <p:sldId id="319" r:id="rId35"/>
    <p:sldId id="322" r:id="rId36"/>
    <p:sldId id="324" r:id="rId37"/>
    <p:sldId id="328" r:id="rId38"/>
    <p:sldId id="321" r:id="rId39"/>
    <p:sldId id="331" r:id="rId40"/>
    <p:sldId id="330" r:id="rId41"/>
    <p:sldId id="299" r:id="rId42"/>
    <p:sldId id="296" r:id="rId43"/>
    <p:sldId id="325" r:id="rId44"/>
    <p:sldId id="326" r:id="rId45"/>
    <p:sldId id="332" r:id="rId46"/>
    <p:sldId id="297" r:id="rId47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66"/>
    <a:srgbClr val="CE8A02"/>
    <a:srgbClr val="663300"/>
    <a:srgbClr val="33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9735" autoAdjust="0"/>
    <p:restoredTop sz="94747" autoAdjust="0"/>
  </p:normalViewPr>
  <p:slideViewPr>
    <p:cSldViewPr>
      <p:cViewPr>
        <p:scale>
          <a:sx n="96" d="100"/>
          <a:sy n="96" d="100"/>
        </p:scale>
        <p:origin x="-1032" y="17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5826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2.xlsx"/><Relationship Id="rId1" Type="http://schemas.openxmlformats.org/officeDocument/2006/relationships/themeOverride" Target="../theme/themeOverrid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Низкий</c:v>
                </c:pt>
              </c:strCache>
            </c:strRef>
          </c:tx>
          <c:cat>
            <c:strRef>
              <c:f>'Лист1'!$A$2:$A$6</c:f>
              <c:strCache>
                <c:ptCount val="5"/>
                <c:pt idx="0">
                  <c:v>Речевое  развитие</c:v>
                </c:pt>
                <c:pt idx="1">
                  <c:v>Познавательное  развитие</c:v>
                </c:pt>
                <c:pt idx="2">
                  <c:v>Художественно-эстетическое развитие</c:v>
                </c:pt>
                <c:pt idx="3">
                  <c:v>Социально-коммуникативное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'Лист1'!$B$2:$B$6</c:f>
              <c:numCache>
                <c:formatCode>General</c:formatCode>
                <c:ptCount val="5"/>
                <c:pt idx="0">
                  <c:v>38</c:v>
                </c:pt>
                <c:pt idx="1">
                  <c:v>26</c:v>
                </c:pt>
                <c:pt idx="2">
                  <c:v>47</c:v>
                </c:pt>
                <c:pt idx="3">
                  <c:v>12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315-4547-B8E5-20E9E1D7CC23}"/>
            </c:ext>
          </c:extLst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Среднний</c:v>
                </c:pt>
              </c:strCache>
            </c:strRef>
          </c:tx>
          <c:cat>
            <c:strRef>
              <c:f>'Лист1'!$A$2:$A$6</c:f>
              <c:strCache>
                <c:ptCount val="5"/>
                <c:pt idx="0">
                  <c:v>Речевое  развитие</c:v>
                </c:pt>
                <c:pt idx="1">
                  <c:v>Познавательное  развитие</c:v>
                </c:pt>
                <c:pt idx="2">
                  <c:v>Художественно-эстетическое развитие</c:v>
                </c:pt>
                <c:pt idx="3">
                  <c:v>Социально-коммуникативное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'Лист1'!$C$2:$C$6</c:f>
              <c:numCache>
                <c:formatCode>General</c:formatCode>
                <c:ptCount val="5"/>
                <c:pt idx="0">
                  <c:v>56</c:v>
                </c:pt>
                <c:pt idx="1">
                  <c:v>68</c:v>
                </c:pt>
                <c:pt idx="2">
                  <c:v>47</c:v>
                </c:pt>
                <c:pt idx="3">
                  <c:v>79</c:v>
                </c:pt>
                <c:pt idx="4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315-4547-B8E5-20E9E1D7CC23}"/>
            </c:ext>
          </c:extLst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Высокий</c:v>
                </c:pt>
              </c:strCache>
            </c:strRef>
          </c:tx>
          <c:cat>
            <c:strRef>
              <c:f>'Лист1'!$A$2:$A$6</c:f>
              <c:strCache>
                <c:ptCount val="5"/>
                <c:pt idx="0">
                  <c:v>Речевое  развитие</c:v>
                </c:pt>
                <c:pt idx="1">
                  <c:v>Познавательное  развитие</c:v>
                </c:pt>
                <c:pt idx="2">
                  <c:v>Художественно-эстетическое развитие</c:v>
                </c:pt>
                <c:pt idx="3">
                  <c:v>Социально-коммуникативное  развитие</c:v>
                </c:pt>
                <c:pt idx="4">
                  <c:v>Физическое  развитие</c:v>
                </c:pt>
              </c:strCache>
            </c:strRef>
          </c:cat>
          <c:val>
            <c:numRef>
              <c:f>'Лист1'!$D$2:$D$6</c:f>
              <c:numCache>
                <c:formatCode>General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3</c:v>
                </c:pt>
                <c:pt idx="4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0315-4547-B8E5-20E9E1D7CC23}"/>
            </c:ext>
          </c:extLst>
        </c:ser>
        <c:shape val="box"/>
        <c:axId val="130618112"/>
        <c:axId val="130619648"/>
        <c:axId val="0"/>
      </c:bar3DChart>
      <c:catAx>
        <c:axId val="130618112"/>
        <c:scaling>
          <c:orientation val="minMax"/>
        </c:scaling>
        <c:axPos val="b"/>
        <c:numFmt formatCode="General" sourceLinked="0"/>
        <c:majorTickMark val="none"/>
        <c:tickLblPos val="nextTo"/>
        <c:txPr>
          <a:bodyPr/>
          <a:lstStyle/>
          <a:p>
            <a:pPr>
              <a:defRPr>
                <a:latin typeface="Comic Sans MS" pitchFamily="66" charset="0"/>
              </a:defRPr>
            </a:pPr>
            <a:endParaRPr lang="ru-RU"/>
          </a:p>
        </c:txPr>
        <c:crossAx val="130619648"/>
        <c:crosses val="autoZero"/>
        <c:auto val="1"/>
        <c:lblAlgn val="ctr"/>
        <c:lblOffset val="100"/>
      </c:catAx>
      <c:valAx>
        <c:axId val="130619648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130618112"/>
        <c:crosses val="autoZero"/>
        <c:crossBetween val="between"/>
      </c:valAx>
    </c:plotArea>
    <c:legend>
      <c:legendPos val="r"/>
      <c:txPr>
        <a:bodyPr/>
        <a:lstStyle/>
        <a:p>
          <a:pPr>
            <a:defRPr>
              <a:latin typeface="Comic Sans MS" pitchFamily="66" charset="0"/>
            </a:defRPr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lrMapOvr bg1="lt1" tx1="dk1" bg2="lt2" tx2="dk2" accent1="accent1" accent2="accent2" accent3="accent3" accent4="accent4" accent5="accent5" accent6="accent6" hlink="hlink" folHlink="folHlink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'Лист1'!$B$1</c:f>
              <c:strCache>
                <c:ptCount val="1"/>
                <c:pt idx="0">
                  <c:v>Низкий уровень</c:v>
                </c:pt>
              </c:strCache>
            </c:strRef>
          </c:tx>
          <c:cat>
            <c:strRef>
              <c:f>'Лист1'!$A$2:$A$6</c:f>
              <c:strCache>
                <c:ptCount val="5"/>
                <c:pt idx="0">
                  <c:v>Речевое развитие</c:v>
                </c:pt>
                <c:pt idx="1">
                  <c:v>Познавательное развитие</c:v>
                </c:pt>
                <c:pt idx="2">
                  <c:v>Художественно-эстетическое  развитие</c:v>
                </c:pt>
                <c:pt idx="3">
                  <c:v>Социально-коммуникативное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'Лист1'!$B$2:$B$6</c:f>
              <c:numCache>
                <c:formatCode>General</c:formatCode>
                <c:ptCount val="5"/>
                <c:pt idx="0">
                  <c:v>14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DEF-4929-B99C-79B89869CD3C}"/>
            </c:ext>
          </c:extLst>
        </c:ser>
        <c:ser>
          <c:idx val="1"/>
          <c:order val="1"/>
          <c:tx>
            <c:strRef>
              <c:f>'Лист1'!$C$1</c:f>
              <c:strCache>
                <c:ptCount val="1"/>
                <c:pt idx="0">
                  <c:v>Средний уровень </c:v>
                </c:pt>
              </c:strCache>
            </c:strRef>
          </c:tx>
          <c:cat>
            <c:strRef>
              <c:f>'Лист1'!$A$2:$A$6</c:f>
              <c:strCache>
                <c:ptCount val="5"/>
                <c:pt idx="0">
                  <c:v>Речевое развитие</c:v>
                </c:pt>
                <c:pt idx="1">
                  <c:v>Познавательное развитие</c:v>
                </c:pt>
                <c:pt idx="2">
                  <c:v>Художественно-эстетическое  развитие</c:v>
                </c:pt>
                <c:pt idx="3">
                  <c:v>Социально-коммуникативное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'Лист1'!$C$2:$C$6</c:f>
              <c:numCache>
                <c:formatCode>General</c:formatCode>
                <c:ptCount val="5"/>
                <c:pt idx="0">
                  <c:v>47</c:v>
                </c:pt>
                <c:pt idx="1">
                  <c:v>32</c:v>
                </c:pt>
                <c:pt idx="2">
                  <c:v>50</c:v>
                </c:pt>
                <c:pt idx="3">
                  <c:v>21</c:v>
                </c:pt>
                <c:pt idx="4">
                  <c:v>12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8DEF-4929-B99C-79B89869CD3C}"/>
            </c:ext>
          </c:extLst>
        </c:ser>
        <c:ser>
          <c:idx val="2"/>
          <c:order val="2"/>
          <c:tx>
            <c:strRef>
              <c:f>'Лист1'!$D$1</c:f>
              <c:strCache>
                <c:ptCount val="1"/>
                <c:pt idx="0">
                  <c:v>Высокий уровень</c:v>
                </c:pt>
              </c:strCache>
            </c:strRef>
          </c:tx>
          <c:cat>
            <c:strRef>
              <c:f>'Лист1'!$A$2:$A$6</c:f>
              <c:strCache>
                <c:ptCount val="5"/>
                <c:pt idx="0">
                  <c:v>Речевое развитие</c:v>
                </c:pt>
                <c:pt idx="1">
                  <c:v>Познавательное развитие</c:v>
                </c:pt>
                <c:pt idx="2">
                  <c:v>Художественно-эстетическое  развитие</c:v>
                </c:pt>
                <c:pt idx="3">
                  <c:v>Социально-коммуникативное</c:v>
                </c:pt>
                <c:pt idx="4">
                  <c:v>физическое развитие</c:v>
                </c:pt>
              </c:strCache>
            </c:strRef>
          </c:cat>
          <c:val>
            <c:numRef>
              <c:f>'Лист1'!$D$2:$D$6</c:f>
              <c:numCache>
                <c:formatCode>General</c:formatCode>
                <c:ptCount val="5"/>
                <c:pt idx="0">
                  <c:v>33</c:v>
                </c:pt>
                <c:pt idx="1">
                  <c:v>62</c:v>
                </c:pt>
                <c:pt idx="2">
                  <c:v>44</c:v>
                </c:pt>
                <c:pt idx="3">
                  <c:v>73</c:v>
                </c:pt>
                <c:pt idx="4">
                  <c:v>82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8DEF-4929-B99C-79B89869CD3C}"/>
            </c:ext>
          </c:extLst>
        </c:ser>
        <c:shape val="box"/>
        <c:axId val="129134976"/>
        <c:axId val="129136512"/>
        <c:axId val="0"/>
      </c:bar3DChart>
      <c:catAx>
        <c:axId val="12913497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800">
                <a:latin typeface="Comic Sans MS" pitchFamily="66" charset="0"/>
              </a:defRPr>
            </a:pPr>
            <a:endParaRPr lang="ru-RU"/>
          </a:p>
        </c:txPr>
        <c:crossAx val="129136512"/>
        <c:crosses val="autoZero"/>
        <c:auto val="1"/>
        <c:lblAlgn val="ctr"/>
        <c:lblOffset val="100"/>
      </c:catAx>
      <c:valAx>
        <c:axId val="129136512"/>
        <c:scaling>
          <c:orientation val="minMax"/>
        </c:scaling>
        <c:axPos val="l"/>
        <c:majorGridlines/>
        <c:numFmt formatCode="General" sourceLinked="1"/>
        <c:tickLblPos val="nextTo"/>
        <c:crossAx val="129134976"/>
        <c:crosses val="autoZero"/>
        <c:crossBetween val="between"/>
      </c:valAx>
    </c:plotArea>
    <c:legend>
      <c:legendPos val="r"/>
      <c:txPr>
        <a:bodyPr/>
        <a:lstStyle/>
        <a:p>
          <a:pPr>
            <a:defRPr sz="1800">
              <a:latin typeface="Comic Sans MS" pitchFamily="66" charset="0"/>
            </a:defRPr>
          </a:pPr>
          <a:endParaRPr lang="ru-RU"/>
        </a:p>
      </c:txPr>
    </c:legend>
    <c:plotVisOnly val="1"/>
    <c:dispBlanksAs val="gap"/>
  </c:chart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399A7EE-C2D5-4EC8-82C3-525A66992FD6}" type="datetimeFigureOut">
              <a:rPr lang="ru-RU"/>
              <a:pPr>
                <a:defRPr/>
              </a:pPr>
              <a:t>25.05.2020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93F40A-1642-434B-A7AF-47886591889D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ru-RU" smtClean="0"/>
              <a:t> детский сад –</a:t>
            </a:r>
            <a:br>
              <a:rPr lang="ru-RU" smtClean="0"/>
            </a:br>
            <a:r>
              <a:rPr lang="ru-RU" smtClean="0"/>
              <a:t>Это домик для ребят!</a:t>
            </a:r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73B7F97-FF9C-43E8-A49B-2B2F9B4D75F6}" type="slidenum">
              <a:rPr lang="ru-RU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45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0B719FA-D0E5-4B28-A2B3-FE9A165749D6}" type="slidenum">
              <a:rPr lang="ru-RU"/>
              <a:pPr/>
              <a:t>16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57B68-273D-4351-85D2-697EAD1F5A0D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E9CE87-001C-41E9-ACE8-E77BF5C8917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24451-74A4-49AA-AD1E-784A0D4CF179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35E469-61EF-4381-B61F-08D5DDAAD2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ACC88F-7B31-4719-9EB7-A88F9505BDD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9ED764-7B59-4E13-BC87-BB71E9073D1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9B6630-09A5-4E7E-BBAE-CD074E2F8C6C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7D0CC2-D9D4-46EB-9830-C39A17BBC99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C2DEC-5255-4861-A0AD-81597C4D100E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1181BD-7831-4876-9CED-9096F24EE73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E450C-20ED-4B32-953E-14F474AC769D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858535-1CF3-475D-ABDE-5BCB2DFB21B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EF9B64-E66A-4E1F-9957-DC494DC1E8D6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89D33-1320-4F78-966F-0DCCF9C21B6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E686D-0691-4B40-8922-2A4528497D6A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DB42B9-2992-40D1-B516-574A3A1C45C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8155C-781A-41BD-AF06-6EFA45F56240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AABE85-0129-46F7-9DB6-71C90211FA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AE7C1-ED9E-4F71-9516-C2A4900E08FA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AB866-D9C4-47B8-92B1-345B106BA1C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CD110-F1B5-4531-928F-D841323431D2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773A78-4323-400D-9C32-E051C442263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8A5A68-3CEC-4CFE-A809-F7DB73C9EDA9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28ADAC-DD42-46B0-847F-B3577F72579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A2BF4F-5A05-41D7-8D42-DC7195D2169D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FC5416-6CD9-4E25-9EC3-605F0B1BE52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7DA2A-FD88-4F61-8040-E5438EEB2671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CE444-D77A-419E-A073-DFDB9088836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47DAA3-2278-4815-B422-3E1203737292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CFE1EC-16B4-4AEC-9B2B-C8532F2C2F9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79DC6-CF2C-4A99-B9AA-938E115E7D16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9AE471-C2BA-4B41-A9FA-B303F0580FF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F5B87-085C-4FF5-A6E4-3FA9DC40EF32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3F04E-47E9-40F9-9515-CC0AF7AA928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8C37FE-7A9D-44BE-BAF9-9BF8A1F51548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D672B3-9F45-4A97-9734-FA1C8A8F635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6202-4B3B-478F-B7FE-EC0780F8AEA1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49919C2-E27C-4D66-A6FB-EC7D631EE5D6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00E4E-1449-4247-9F76-632BC57AB86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FBD664-2831-4605-919C-0B6E73B771B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A608-F47C-4497-BB9E-3F559FD372F1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CBE0A7-CE25-4A9E-905C-8D48AD50DEE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E9E09-AF71-4360-B575-79BD6F62364F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5373F4-BAFE-4C62-B108-A36BCC3AD8E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866C80-7A73-4FD8-B200-272634B4445D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E435B9-EB90-41A6-B2FF-ADEC4F7E53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5D436-9613-4E67-8800-BF5A56FBE548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2ECDDA-5464-410E-B4B3-84A11C1B374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6566C-F9C8-4ED9-A3D0-246C6E979A4A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AF2288-F10B-49AD-9252-31C7FEF2624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612EE7-2D75-42F1-87A5-260C684BCA0C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862B7E-74D5-45FE-B9D8-40681BDF649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9B17C-74BC-4E41-B39A-E6A16C24E020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6AE9EE-EF07-4201-BF9F-B71BECCBFDA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A6CB9F-FFD2-4B5D-88A6-4C9987C3CA1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556D20-73EF-4293-A86B-4BFB5B2AFA9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8EE45-1BB0-4960-9F7F-1AD659AB2861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A93D4D-CF75-4745-90C5-C31E7292830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D8519F-A317-4E84-9259-B98965212994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D07EA3D-BD91-49C2-8566-18728C23762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DD00F-9180-428C-968B-6B4B43AE28DB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78194A5-7599-4C33-9764-FD3D4A6E12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FC7E2-AEB2-4F9B-8A22-3B1776324B7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25B4AB-0E0E-47D2-B7A7-89FFBF80AC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D04DF-1732-4FF1-B986-10DD191D07F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120326-3ED9-427F-8F68-614FCDBB0B3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DAF3CF-6B44-4D7A-A287-D8772D3C2B41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97D96B-1AFD-4911-9031-1DB28EDE92A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2095C-9907-4458-8508-448613C8757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12C821-4C05-4477-90D2-41BFE3C8303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38A4FD-55BB-47A8-98AB-A983918523C3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08586B-2A04-433B-91D3-CC290BC46BE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1E5FF-4626-4E4B-85A1-62F878A50623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9E006C-96B9-4F7E-AF94-A0B7544434E4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70E2B-E449-4941-A549-7BD33F5C1D49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AE1343-7E5B-46D9-9E6E-75E1B710F5D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FB72EC-16CD-43F7-AF82-F83DD2D053DE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0F57E07-1B43-4423-909A-F9C65A1E7AD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316A40-C072-4BE3-A261-6B3A2B6AB2C3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92E70-7CA1-4B51-97DE-79657D0FA34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763CE1-E4F1-4FB7-9EF5-877D3365B592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4130C1-AD57-4C9B-8B6D-80AAF34D6ABA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FE8289-3241-4210-8CCD-C45EAF77EA6F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814400-96A9-493C-96B5-DB5E2DD5D300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FFDCD-4BD0-4DED-9546-C4D548AEA906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403041-5E8E-47CE-880D-270585295EF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9B45B-3803-4133-9C5E-7440811D39BC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8CCE28-EF53-4DA6-9A96-E5EB8A9756C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00C1A3-84A5-4E25-9BC4-AE9C66E56C3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9C0E371-EE7B-491A-A693-752385688AD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D735099-0E56-4659-B739-181153A13C18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BC36A366-6C54-4310-80BB-3C975B49A8D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E2CDA2B-59B3-4B1C-9FE5-09BE1A9971FD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25DF5B88-14F6-4745-9F7F-BBB776355A6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4099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7D52BEE-03BC-4774-B047-4AED61101555}" type="datetimeFigureOut">
              <a:rPr lang="ru-RU"/>
              <a:pPr>
                <a:defRPr/>
              </a:pPr>
              <a:t>25.05.2020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08F0099D-5777-4D56-8F20-216B4DE8C35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file:///C:\Users\HP\Desktop\crfy\3%20mix_5m29s%20(audio-joiner.com).mp3" TargetMode="External"/><Relationship Id="rId1" Type="http://schemas.openxmlformats.org/officeDocument/2006/relationships/audio" Target="file:///C:\Users\HP\Desktop\crfy\&#1044;&#1077;&#1090;&#1089;&#1082;&#1080;&#1081;%20&#1089;&#1072;&#1076;-&#1044;&#1077;&#1090;&#1089;&#1082;&#1080;&#1081;%20&#1089;&#1072;&#1076;-%20&#1101;&#1090;&#1086;%20&#1076;&#1086;&#1084;&#1080;&#1082;%20&#1076;&#1083;&#1103;%20&#1088;&#1077;&#1073;&#1103;&#1090;!.mp3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Relationship Id="rId9" Type="http://schemas.openxmlformats.org/officeDocument/2006/relationships/image" Target="../media/image4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7" Type="http://schemas.openxmlformats.org/officeDocument/2006/relationships/image" Target="../media/image1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jpeg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5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4"/>
          <p:cNvSpPr txBox="1">
            <a:spLocks noChangeArrowheads="1"/>
          </p:cNvSpPr>
          <p:nvPr/>
        </p:nvSpPr>
        <p:spPr bwMode="auto">
          <a:xfrm>
            <a:off x="8172450" y="5084763"/>
            <a:ext cx="100013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endParaRPr lang="ru-RU" altLang="ru-RU" sz="2400" b="1" i="1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/>
            <a:endParaRPr lang="ru-RU" altLang="ru-RU" sz="2400" b="1" i="1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/>
            <a:endParaRPr lang="ru-RU" altLang="ru-RU" sz="2400" b="1" i="1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/>
            <a:endParaRPr lang="ru-RU" altLang="ru-RU" sz="2400" b="1" i="1">
              <a:solidFill>
                <a:srgbClr val="0070C0"/>
              </a:solidFill>
              <a:latin typeface="Comic Sans MS" pitchFamily="66" charset="0"/>
            </a:endParaRPr>
          </a:p>
        </p:txBody>
      </p:sp>
      <p:pic>
        <p:nvPicPr>
          <p:cNvPr id="6147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03350" y="3860800"/>
            <a:ext cx="6481763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115616" y="1124744"/>
            <a:ext cx="6736138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Презентация для родителей</a:t>
            </a:r>
          </a:p>
          <a:p>
            <a:pPr algn="ctr" eaLnBrk="1" hangingPunct="1"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средней группы </a:t>
            </a:r>
          </a:p>
          <a:p>
            <a:pPr algn="ctr" eaLnBrk="1" hangingPunct="1">
              <a:defRPr/>
            </a:pPr>
            <a:r>
              <a:rPr lang="ru-RU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  <a:cs typeface="Arial" panose="020B0604020202020204" pitchFamily="34" charset="0"/>
              </a:rPr>
              <a:t>«Незабудки»</a:t>
            </a:r>
            <a:endParaRPr lang="ru-RU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49" name="Прямоугольник 5"/>
          <p:cNvSpPr>
            <a:spLocks noChangeArrowheads="1"/>
          </p:cNvSpPr>
          <p:nvPr/>
        </p:nvSpPr>
        <p:spPr bwMode="auto">
          <a:xfrm>
            <a:off x="2195513" y="3789363"/>
            <a:ext cx="457200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dirty="0"/>
              <a:t> </a:t>
            </a: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Детский сад –</a:t>
            </a:r>
            <a:b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</a:br>
            <a:r>
              <a:rPr lang="ru-RU" sz="3200" b="1" dirty="0">
                <a:solidFill>
                  <a:srgbClr val="FF0000"/>
                </a:solidFill>
                <a:latin typeface="Comic Sans MS" pitchFamily="66" charset="0"/>
              </a:rPr>
              <a:t>это домик для ребят!</a:t>
            </a:r>
          </a:p>
        </p:txBody>
      </p:sp>
      <p:sp>
        <p:nvSpPr>
          <p:cNvPr id="6150" name="Прямоугольник 6"/>
          <p:cNvSpPr>
            <a:spLocks noChangeArrowheads="1"/>
          </p:cNvSpPr>
          <p:nvPr/>
        </p:nvSpPr>
        <p:spPr bwMode="auto">
          <a:xfrm>
            <a:off x="1331913" y="5229225"/>
            <a:ext cx="66246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dirty="0">
                <a:solidFill>
                  <a:srgbClr val="FF0000"/>
                </a:solidFill>
                <a:latin typeface="Comic Sans MS" pitchFamily="66" charset="0"/>
              </a:rPr>
              <a:t>Подготовили воспитатели Зырянова С.Н., Полякова В. Н.</a:t>
            </a:r>
          </a:p>
        </p:txBody>
      </p:sp>
      <p:pic>
        <p:nvPicPr>
          <p:cNvPr id="9" name="Детский сад-Детский сад- это домик для ребят!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  <p:pic>
        <p:nvPicPr>
          <p:cNvPr id="12" name="3 mix_5m29s (audio-joiner.com)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 cstate="print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10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numSld="999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078" name="Picture 6" descr="C:\Users\HP\Desktop\фото дети незабудки\IMG-24bb8c0bff220149d746a855b2e4236d-V.jpg"/>
          <p:cNvPicPr>
            <a:picLocks noChangeAspect="1" noChangeArrowheads="1"/>
          </p:cNvPicPr>
          <p:nvPr/>
        </p:nvPicPr>
        <p:blipFill>
          <a:blip r:embed="rId3" cstate="print"/>
          <a:srcRect t="17569"/>
          <a:stretch>
            <a:fillRect/>
          </a:stretch>
        </p:blipFill>
        <p:spPr bwMode="auto">
          <a:xfrm rot="21024057">
            <a:off x="1216865" y="754435"/>
            <a:ext cx="3893070" cy="2404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9" name="Picture 7" descr="C:\Users\HP\Desktop\фото дети незабудки\IMG-dc929e09282138e702fd21e9162c8b8e-V.jpg"/>
          <p:cNvPicPr>
            <a:picLocks noChangeAspect="1" noChangeArrowheads="1"/>
          </p:cNvPicPr>
          <p:nvPr/>
        </p:nvPicPr>
        <p:blipFill>
          <a:blip r:embed="rId4" cstate="print"/>
          <a:srcRect l="23793" t="28479" r="20389" b="16754"/>
          <a:stretch>
            <a:fillRect/>
          </a:stretch>
        </p:blipFill>
        <p:spPr bwMode="auto">
          <a:xfrm rot="20921182">
            <a:off x="4880990" y="3486310"/>
            <a:ext cx="3797242" cy="27920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4" name="Picture 12" descr="C:\Users\HP\Desktop\фото дети незабудки\изображение_viber_2020-05-16_09-20-21.jpg"/>
          <p:cNvPicPr>
            <a:picLocks noChangeAspect="1" noChangeArrowheads="1"/>
          </p:cNvPicPr>
          <p:nvPr/>
        </p:nvPicPr>
        <p:blipFill>
          <a:blip r:embed="rId5" cstate="print"/>
          <a:srcRect t="29930" r="13202" b="8213"/>
          <a:stretch>
            <a:fillRect/>
          </a:stretch>
        </p:blipFill>
        <p:spPr bwMode="auto">
          <a:xfrm rot="290585">
            <a:off x="417966" y="3544526"/>
            <a:ext cx="4545236" cy="24293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415" name="Rectangle 13"/>
          <p:cNvSpPr>
            <a:spLocks noChangeArrowheads="1"/>
          </p:cNvSpPr>
          <p:nvPr/>
        </p:nvSpPr>
        <p:spPr bwMode="auto">
          <a:xfrm rot="527372">
            <a:off x="5391498" y="1094331"/>
            <a:ext cx="34925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ctr" eaLnBrk="1" hangingPunct="1"/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Утренняя зарядка</a:t>
            </a:r>
          </a:p>
          <a:p>
            <a:pPr indent="228600" algn="ctr" eaLnBrk="1" hangingPunct="1"/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с </a:t>
            </a:r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физ.инструктором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indent="228600" algn="ctr" eaLnBrk="1" hangingPunct="1"/>
            <a:r>
              <a:rPr lang="ru-RU" sz="24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Казаковым В. Н.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3" name="Picture 1" descr="C:\Users\HP\Desktop\фото дети незабудки\1ф\20180910_093142.jpg"/>
          <p:cNvPicPr>
            <a:picLocks noChangeAspect="1" noChangeArrowheads="1"/>
          </p:cNvPicPr>
          <p:nvPr/>
        </p:nvPicPr>
        <p:blipFill>
          <a:blip r:embed="rId3" cstate="print"/>
          <a:srcRect t="10290" r="18137" b="6817"/>
          <a:stretch>
            <a:fillRect/>
          </a:stretch>
        </p:blipFill>
        <p:spPr bwMode="auto">
          <a:xfrm rot="632003">
            <a:off x="878814" y="3168903"/>
            <a:ext cx="2148635" cy="2900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2" descr="C:\Users\HP\Desktop\фото дети незабудки\IMG_20200207_173840.jpg"/>
          <p:cNvPicPr>
            <a:picLocks noChangeAspect="1" noChangeArrowheads="1"/>
          </p:cNvPicPr>
          <p:nvPr/>
        </p:nvPicPr>
        <p:blipFill>
          <a:blip r:embed="rId4" cstate="print"/>
          <a:srcRect l="18691" t="22170" r="12776" b="16863"/>
          <a:stretch>
            <a:fillRect/>
          </a:stretch>
        </p:blipFill>
        <p:spPr bwMode="auto">
          <a:xfrm rot="868010">
            <a:off x="5166542" y="586347"/>
            <a:ext cx="3478272" cy="2318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3" descr="C:\Users\HP\Desktop\фото дети незабудки\IMG_20200207_174114.jpg"/>
          <p:cNvPicPr>
            <a:picLocks noChangeAspect="1" noChangeArrowheads="1"/>
          </p:cNvPicPr>
          <p:nvPr/>
        </p:nvPicPr>
        <p:blipFill>
          <a:blip r:embed="rId5" cstate="print"/>
          <a:srcRect t="18573"/>
          <a:stretch>
            <a:fillRect/>
          </a:stretch>
        </p:blipFill>
        <p:spPr bwMode="auto">
          <a:xfrm rot="21022895">
            <a:off x="693429" y="565982"/>
            <a:ext cx="3852616" cy="23509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8" descr="C:\Users\HP\Desktop\фото дети незабудки\IMG-54e94120fa22b748a79df903c7555753-V.jpg"/>
          <p:cNvPicPr>
            <a:picLocks noChangeAspect="1" noChangeArrowheads="1"/>
          </p:cNvPicPr>
          <p:nvPr/>
        </p:nvPicPr>
        <p:blipFill>
          <a:blip r:embed="rId6" cstate="print"/>
          <a:srcRect l="25949"/>
          <a:stretch>
            <a:fillRect/>
          </a:stretch>
        </p:blipFill>
        <p:spPr bwMode="auto">
          <a:xfrm rot="15757052">
            <a:off x="5769814" y="2736752"/>
            <a:ext cx="2148007" cy="38676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9" descr="C:\Users\HP\Desktop\фото дети незабудки\IMG-ea084a793ca6083884daaef773de1310-V.jpg"/>
          <p:cNvPicPr>
            <a:picLocks noChangeAspect="1" noChangeArrowheads="1"/>
          </p:cNvPicPr>
          <p:nvPr/>
        </p:nvPicPr>
        <p:blipFill>
          <a:blip r:embed="rId7" cstate="print"/>
          <a:srcRect l="21859"/>
          <a:stretch>
            <a:fillRect/>
          </a:stretch>
        </p:blipFill>
        <p:spPr bwMode="auto">
          <a:xfrm>
            <a:off x="3131840" y="2564904"/>
            <a:ext cx="2610739" cy="25038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" name="Picture 11" descr="C:\Users\HP\Desktop\фото дети незабудки\изображение_viber_2020-05-16_09-17-03.jpg"/>
          <p:cNvPicPr>
            <a:picLocks noChangeAspect="1" noChangeArrowheads="1"/>
          </p:cNvPicPr>
          <p:nvPr/>
        </p:nvPicPr>
        <p:blipFill>
          <a:blip r:embed="rId3" cstate="print"/>
          <a:srcRect t="14652" b="12011"/>
          <a:stretch>
            <a:fillRect/>
          </a:stretch>
        </p:blipFill>
        <p:spPr bwMode="auto">
          <a:xfrm rot="20769333">
            <a:off x="1264237" y="592244"/>
            <a:ext cx="2577689" cy="3360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10" descr="C:\Users\HP\Desktop\фото дети незабудки\IMG-e2f598c3dd924b7337f5e296c141135c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625397">
            <a:off x="3433282" y="1697954"/>
            <a:ext cx="2682789" cy="35770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C:\Users\HP\Desktop\фото дети незабудки\IMG-746393de56950ddd4328ff4c56d0b297-V.jpg"/>
          <p:cNvPicPr>
            <a:picLocks noChangeAspect="1" noChangeArrowheads="1"/>
          </p:cNvPicPr>
          <p:nvPr/>
        </p:nvPicPr>
        <p:blipFill>
          <a:blip r:embed="rId5" cstate="print"/>
          <a:srcRect t="12500"/>
          <a:stretch>
            <a:fillRect/>
          </a:stretch>
        </p:blipFill>
        <p:spPr bwMode="auto">
          <a:xfrm rot="20971050">
            <a:off x="5773659" y="3145548"/>
            <a:ext cx="2715730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463" name="Rectangle 1"/>
          <p:cNvSpPr>
            <a:spLocks noChangeArrowheads="1"/>
          </p:cNvSpPr>
          <p:nvPr/>
        </p:nvSpPr>
        <p:spPr bwMode="auto">
          <a:xfrm rot="960863">
            <a:off x="5342944" y="353327"/>
            <a:ext cx="364091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indent="228600" algn="ctr" eaLnBrk="1" hangingPunct="1"/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Занятия в бассейне</a:t>
            </a:r>
            <a:endParaRPr lang="ru-RU" sz="240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indent="228600" algn="ctr" eaLnBrk="1" hangingPunct="1"/>
            <a:r>
              <a:rPr lang="ru-RU" sz="24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с </a:t>
            </a:r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физ. инструктором по плаванию</a:t>
            </a:r>
            <a:endParaRPr lang="ru-RU" sz="2400" dirty="0">
              <a:solidFill>
                <a:srgbClr val="FF0000"/>
              </a:solidFill>
              <a:latin typeface="Comic Sans MS" pitchFamily="66" charset="0"/>
              <a:cs typeface="Times New Roman" pitchFamily="18" charset="0"/>
            </a:endParaRPr>
          </a:p>
          <a:p>
            <a:pPr indent="228600" algn="ctr" eaLnBrk="1" hangingPunct="1"/>
            <a:r>
              <a:rPr lang="ru-RU" sz="2400" dirty="0" err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Кошкаровым</a:t>
            </a:r>
            <a:r>
              <a:rPr lang="ru-RU" sz="2400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А.Н.</a:t>
            </a:r>
            <a:endParaRPr lang="ru-RU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Прямоугольник 3"/>
          <p:cNvSpPr>
            <a:spLocks noChangeArrowheads="1"/>
          </p:cNvSpPr>
          <p:nvPr/>
        </p:nvSpPr>
        <p:spPr bwMode="auto">
          <a:xfrm>
            <a:off x="684213" y="1700213"/>
            <a:ext cx="79914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solidFill>
                  <a:srgbClr val="FF0000"/>
                </a:solidFill>
                <a:latin typeface="Comic Sans MS" pitchFamily="66" charset="0"/>
              </a:rPr>
              <a:t>Познавательное развитие</a:t>
            </a:r>
          </a:p>
          <a:p>
            <a:pPr algn="ctr" eaLnBrk="1" hangingPunct="1"/>
            <a:r>
              <a:rPr lang="ru-RU" sz="2200">
                <a:latin typeface="Comic Sans MS" pitchFamily="66" charset="0"/>
              </a:rPr>
              <a:t>Дети научились классифицировать предметы по цвету, размеру, форме. Самостоятельно играют в логические игры (блоки Дьенеша, цветные палочки Кюизенера, кубики Никитина, игры Воскобовича). Узнают и называют домашних и диких животных, их детенышей. Различают овощи, фрукты. Имеют элементарные представления о природных сезонных явлениях, понимают обобщающие слова: игрушки, одежда, обувь, мебель, посуда; различают по цвету, вкусу, величине и форме овощи, фрукты.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HP\Desktop\фото дети незабудки\2п\изображение_viber_2020-05-16_09-16-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66038">
            <a:off x="1867138" y="2994880"/>
            <a:ext cx="3280242" cy="24601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 descr="C:\Users\HP\Desktop\фото дети незабудки\2п\изображение_viber_2020-05-16_09-16-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36821">
            <a:off x="3048014" y="444061"/>
            <a:ext cx="3039699" cy="22797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 descr="C:\Users\HP\Desktop\фото дети незабудки\2п\изображение_viber_2020-05-16_09-16-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681665">
            <a:off x="5413128" y="2736045"/>
            <a:ext cx="3262189" cy="2446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509" name="Прямоугольник 8"/>
          <p:cNvSpPr>
            <a:spLocks noChangeArrowheads="1"/>
          </p:cNvSpPr>
          <p:nvPr/>
        </p:nvSpPr>
        <p:spPr bwMode="auto">
          <a:xfrm rot="-747512">
            <a:off x="6516688" y="908050"/>
            <a:ext cx="1725612" cy="1201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Изучение </a:t>
            </a:r>
          </a:p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свойств</a:t>
            </a:r>
          </a:p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 воды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051050" y="3284538"/>
          <a:ext cx="5400600" cy="79263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400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800" b="1" kern="120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Решение логических задач</a:t>
                      </a:r>
                    </a:p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3" name="Picture 2" descr="C:\Users\HP\Desktop\фото дети незабудки\2п\IMG_20191023_1015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442089">
            <a:off x="6221717" y="3495724"/>
            <a:ext cx="2045385" cy="27271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HP\Desktop\фото дети незабудки\2п\IMG_20191023_101728.jpg"/>
          <p:cNvPicPr>
            <a:picLocks noChangeAspect="1" noChangeArrowheads="1"/>
          </p:cNvPicPr>
          <p:nvPr/>
        </p:nvPicPr>
        <p:blipFill>
          <a:blip r:embed="rId4" cstate="print"/>
          <a:srcRect b="10047"/>
          <a:stretch>
            <a:fillRect/>
          </a:stretch>
        </p:blipFill>
        <p:spPr bwMode="auto">
          <a:xfrm rot="20872556">
            <a:off x="1012031" y="492349"/>
            <a:ext cx="2233958" cy="2679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 descr="C:\Users\HP\Desktop\фото дети незабудки\2п\IMG_20191023_101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7904" y="260648"/>
            <a:ext cx="2088232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4" name="Picture 4" descr="C:\Users\HP\Desktop\фото дети незабудки\2п\IMG_20200214_16031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606944">
            <a:off x="6388604" y="497337"/>
            <a:ext cx="2126159" cy="2834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5" name="Picture 5" descr="C:\Users\HP\Desktop\фото дети незабудки\2п\IMG_20200214_16062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948953">
            <a:off x="769100" y="3837868"/>
            <a:ext cx="2759153" cy="20677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HP\Desktop\фото дети незабудки\2п\IMG_20200214_161134.jpg"/>
          <p:cNvPicPr>
            <a:picLocks noChangeAspect="1" noChangeArrowheads="1"/>
          </p:cNvPicPr>
          <p:nvPr/>
        </p:nvPicPr>
        <p:blipFill>
          <a:blip r:embed="rId8" cstate="print"/>
          <a:srcRect b="15217"/>
          <a:stretch>
            <a:fillRect/>
          </a:stretch>
        </p:blipFill>
        <p:spPr bwMode="auto">
          <a:xfrm>
            <a:off x="3707904" y="3861048"/>
            <a:ext cx="2016224" cy="2279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1" descr="C:\Users\HP\Desktop\crfy\IMG-2b22f9103aedf9b5cd30508066eb90da-V.jpg"/>
          <p:cNvPicPr>
            <a:picLocks noChangeAspect="1" noChangeArrowheads="1"/>
          </p:cNvPicPr>
          <p:nvPr/>
        </p:nvPicPr>
        <p:blipFill>
          <a:blip r:embed="rId4" cstate="print"/>
          <a:srcRect l="-2489" t="14870"/>
          <a:stretch>
            <a:fillRect/>
          </a:stretch>
        </p:blipFill>
        <p:spPr bwMode="auto">
          <a:xfrm rot="20749772">
            <a:off x="6607896" y="3357349"/>
            <a:ext cx="1988155" cy="29379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146" name="Picture 2" descr="C:\Users\HP\Desktop\фото дети незабудки\4хэр\IMG_20200306_16353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855634">
            <a:off x="6531514" y="757857"/>
            <a:ext cx="2038313" cy="2717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1" name="Picture 7" descr="C:\Users\HP\Desktop\фото дети незабудки\4хэр\IMG_20200306_1635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078943">
            <a:off x="1368796" y="606170"/>
            <a:ext cx="1908540" cy="2544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3559" name="Прямоугольник 9"/>
          <p:cNvSpPr>
            <a:spLocks noChangeArrowheads="1"/>
          </p:cNvSpPr>
          <p:nvPr/>
        </p:nvSpPr>
        <p:spPr bwMode="auto">
          <a:xfrm>
            <a:off x="3563938" y="476250"/>
            <a:ext cx="27543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800"/>
              <a:t> </a:t>
            </a:r>
            <a:r>
              <a:rPr lang="ru-RU" sz="2800" b="1">
                <a:solidFill>
                  <a:srgbClr val="FF0000"/>
                </a:solidFill>
                <a:latin typeface="Comic Sans MS" pitchFamily="66" charset="0"/>
              </a:rPr>
              <a:t>Посадка лука</a:t>
            </a:r>
          </a:p>
        </p:txBody>
      </p:sp>
      <p:pic>
        <p:nvPicPr>
          <p:cNvPr id="6150" name="Picture 6" descr="C:\Users\HP\Desktop\фото дети незабудки\5 игр\IMG_20200313_073905.jpg"/>
          <p:cNvPicPr>
            <a:picLocks noChangeAspect="1" noChangeArrowheads="1"/>
          </p:cNvPicPr>
          <p:nvPr/>
        </p:nvPicPr>
        <p:blipFill>
          <a:blip r:embed="rId7" cstate="print"/>
          <a:srcRect l="11643" r="11690" b="12500"/>
          <a:stretch>
            <a:fillRect/>
          </a:stretch>
        </p:blipFill>
        <p:spPr bwMode="auto">
          <a:xfrm rot="500817">
            <a:off x="1345879" y="3158899"/>
            <a:ext cx="1866044" cy="28396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HP\Desktop\фото дети незабудки\4хэр\IMG_20200306_16193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1268760"/>
            <a:ext cx="3219822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Прямоугольник 2"/>
          <p:cNvSpPr>
            <a:spLocks noChangeArrowheads="1"/>
          </p:cNvSpPr>
          <p:nvPr/>
        </p:nvSpPr>
        <p:spPr bwMode="auto">
          <a:xfrm>
            <a:off x="539750" y="404813"/>
            <a:ext cx="8280400" cy="421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solidFill>
                  <a:srgbClr val="FF0000"/>
                </a:solidFill>
                <a:latin typeface="Comic Sans MS" pitchFamily="66" charset="0"/>
              </a:rPr>
              <a:t>Социально-коммуникативное развитие.</a:t>
            </a:r>
            <a:endParaRPr lang="ru-RU" sz="280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Дети могут поделиться информацией, чем занимались в выходные дни, что видели по дороге в детский сад и т.д. Сопровождают речью игровые и бытовые действия. Дети с удовольствием играют в дидактические,  развивающие игры. Самостоятельно могут играть в сюжетно-ролевые игры, строительные, настольно-печатные, театральные, словесные. </a:t>
            </a:r>
            <a:r>
              <a:rPr lang="ru-RU" sz="2400"/>
              <a:t>Сформировалась готовность к совместной деятельности со сверстниками, обогатился опыт игрового взаимодействия</a:t>
            </a:r>
            <a:endParaRPr lang="ru-RU" sz="240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Прямоугольник 1"/>
          <p:cNvSpPr>
            <a:spLocks noChangeArrowheads="1"/>
          </p:cNvSpPr>
          <p:nvPr/>
        </p:nvSpPr>
        <p:spPr bwMode="auto">
          <a:xfrm>
            <a:off x="2484438" y="620713"/>
            <a:ext cx="619125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Художественно-эстетическое</a:t>
            </a:r>
          </a:p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 развитие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Важное направление в развитие детей, как говорят ученые 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«Ум детей на кончиках пальцев». 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Наши дети любят лепить, рисовать, делать поделки и аппликации. Они знают и различают цвета. Умеют работать с пластилином, с ножницами. 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Затрудняются дети смешивать краски, рисовать крупно, на всем листе бумаги, но они стараются.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6" name="Picture 4" descr="C:\Users\HP\Desktop\фото дети незабудки\2п\IMG_20200407_1600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79760">
            <a:off x="6628094" y="486517"/>
            <a:ext cx="2129452" cy="28392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25960" name="Picture 8" descr="C:\Users\HP\Desktop\фото дети незабудки\4хэр\20200312_092816-rotat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54478">
            <a:off x="4697946" y="401790"/>
            <a:ext cx="1998222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5961" name="Picture 9" descr="C:\Users\HP\Desktop\фото дети незабудки\4хэр\20200506_094909-scale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12308" flipH="1">
            <a:off x="2633959" y="345985"/>
            <a:ext cx="2016224" cy="26882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5955" name="Picture 3" descr="C:\Users\HP\Desktop\фото дети незабудки\4хэр\IMG-8aa8b6c01e5d34ca7506380e930f848e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2852936"/>
            <a:ext cx="3689618" cy="2765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 descr="C:\Users\HP\Desktop\фото дети незабудки\2п\IMG_20200416_1039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723400">
            <a:off x="6307806" y="3203852"/>
            <a:ext cx="2305709" cy="30742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5957" name="Picture 5" descr="C:\Users\HP\Desktop\фото дети незабудки\2п\IMG_20200508_0937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384744">
            <a:off x="726473" y="3376288"/>
            <a:ext cx="2376264" cy="31683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5954" name="Picture 2" descr="C:\Users\HP\Desktop\фото дети незабудки\4хэр\IMG_20200318_164513 (1)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20674677">
            <a:off x="602280" y="428583"/>
            <a:ext cx="2202142" cy="29361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7659" name="Прямоугольник 14"/>
          <p:cNvSpPr>
            <a:spLocks noChangeArrowheads="1"/>
          </p:cNvSpPr>
          <p:nvPr/>
        </p:nvSpPr>
        <p:spPr bwMode="auto">
          <a:xfrm>
            <a:off x="3708400" y="5805488"/>
            <a:ext cx="20653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Аппликация</a:t>
            </a:r>
            <a:endParaRPr lang="ru-RU" sz="24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Прямоугольник 1"/>
          <p:cNvSpPr>
            <a:spLocks noChangeArrowheads="1"/>
          </p:cNvSpPr>
          <p:nvPr/>
        </p:nvSpPr>
        <p:spPr bwMode="auto">
          <a:xfrm>
            <a:off x="2843808" y="1988840"/>
            <a:ext cx="5400675" cy="2185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Уважаемые родители!</a:t>
            </a:r>
            <a:endParaRPr lang="ru-RU" sz="280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 eaLnBrk="1" hangingPunct="1"/>
            <a:r>
              <a:rPr lang="ru-RU" sz="2800" dirty="0">
                <a:solidFill>
                  <a:srgbClr val="FF0000"/>
                </a:solidFill>
                <a:latin typeface="Comic Sans MS" pitchFamily="66" charset="0"/>
              </a:rPr>
              <a:t>Мы </a:t>
            </a:r>
            <a:r>
              <a:rPr lang="ru-RU" sz="2800" dirty="0" smtClean="0">
                <a:solidFill>
                  <a:srgbClr val="FF0000"/>
                </a:solidFill>
                <a:latin typeface="Comic Sans MS" pitchFamily="66" charset="0"/>
              </a:rPr>
              <a:t>рады, что вы нашли время для просмотра нашей презентации.</a:t>
            </a:r>
          </a:p>
          <a:p>
            <a:pPr algn="ctr" eaLnBrk="1" hangingPunct="1"/>
            <a:r>
              <a:rPr lang="ru-RU" sz="2400" dirty="0" smtClean="0">
                <a:latin typeface="Comic Sans MS" pitchFamily="66" charset="0"/>
              </a:rPr>
              <a:t> </a:t>
            </a:r>
            <a:endParaRPr lang="ru-RU" sz="2400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28006" name="Picture 6" descr="C:\Users\HP\Desktop\фото дети незабудки\4хэр\20200424_163416_016.jpg"/>
          <p:cNvPicPr>
            <a:picLocks noChangeAspect="1" noChangeArrowheads="1"/>
          </p:cNvPicPr>
          <p:nvPr/>
        </p:nvPicPr>
        <p:blipFill>
          <a:blip r:embed="rId3" cstate="print"/>
          <a:srcRect t="9606" r="15119"/>
          <a:stretch>
            <a:fillRect/>
          </a:stretch>
        </p:blipFill>
        <p:spPr bwMode="auto">
          <a:xfrm rot="400416">
            <a:off x="5553132" y="507303"/>
            <a:ext cx="3195939" cy="25526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005" name="Picture 5" descr="C:\Users\HP\Desktop\фото дети незабудки\3кон\IMG-6426a4ff7e022a84fbd038c167737fab-V.jpg"/>
          <p:cNvPicPr>
            <a:picLocks noChangeAspect="1" noChangeArrowheads="1"/>
          </p:cNvPicPr>
          <p:nvPr/>
        </p:nvPicPr>
        <p:blipFill>
          <a:blip r:embed="rId4" cstate="print"/>
          <a:srcRect l="13331" t="30769" r="12836" b="18671"/>
          <a:stretch>
            <a:fillRect/>
          </a:stretch>
        </p:blipFill>
        <p:spPr bwMode="auto">
          <a:xfrm rot="21086636">
            <a:off x="434128" y="391609"/>
            <a:ext cx="2928510" cy="26738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003" name="Picture 3" descr="C:\Users\HP\Desktop\фото дети незабудки\4хэр\20191121_0952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25939">
            <a:off x="4947825" y="3507505"/>
            <a:ext cx="3414415" cy="2560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007" name="Picture 7" descr="C:\Users\HP\Desktop\фото дети незабудки\4хэр\20200512_161058-rotated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6200000" flipV="1">
            <a:off x="3148823" y="603705"/>
            <a:ext cx="2744454" cy="20583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8002" name="Picture 2" descr="C:\Users\HP\Desktop\фото дети незабудки\4хэр\20190328_09245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48742">
            <a:off x="1051186" y="3567561"/>
            <a:ext cx="3402222" cy="25516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681" name="Прямоугольник 12"/>
          <p:cNvSpPr>
            <a:spLocks noChangeArrowheads="1"/>
          </p:cNvSpPr>
          <p:nvPr/>
        </p:nvSpPr>
        <p:spPr bwMode="auto">
          <a:xfrm>
            <a:off x="2771775" y="3068638"/>
            <a:ext cx="35687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Коллективные работы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3" descr="C:\Users\HP\Desktop\фото дети незабудки\4хэр\IMG_20191114_174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11945">
            <a:off x="6297109" y="557008"/>
            <a:ext cx="2280402" cy="30405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7" name="Picture 9" descr="C:\Users\HP\Desktop\фото дети незабудки\4хэр\IMG_20200508_1016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040661">
            <a:off x="354701" y="3891307"/>
            <a:ext cx="3238628" cy="2427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8" name="Picture 10" descr="C:\Users\HP\Desktop\фото дети незабудки\4хэр\¦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6466" y="416973"/>
            <a:ext cx="2322258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9" name="Picture 11" descr="C:\Users\HP\Desktop\фото дети незабудки\4хэр\20200214_090416-rotated.jpg"/>
          <p:cNvPicPr>
            <a:picLocks noChangeAspect="1" noChangeArrowheads="1"/>
          </p:cNvPicPr>
          <p:nvPr/>
        </p:nvPicPr>
        <p:blipFill>
          <a:blip r:embed="rId6" cstate="print"/>
          <a:srcRect r="14737" b="9981"/>
          <a:stretch>
            <a:fillRect/>
          </a:stretch>
        </p:blipFill>
        <p:spPr bwMode="auto">
          <a:xfrm rot="21239831">
            <a:off x="1049365" y="507017"/>
            <a:ext cx="2113459" cy="29751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6" name="Picture 8" descr="C:\Users\HP\Desktop\фото дети незабудки\2п\IMG_20200423_10262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580160">
            <a:off x="5897541" y="4030896"/>
            <a:ext cx="3074787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4932" name="Picture 4" descr="C:\Users\HP\Desktop\фото дети незабудки\4хэр\IMG_20191122_124142.jpg"/>
          <p:cNvPicPr>
            <a:picLocks noChangeAspect="1" noChangeArrowheads="1"/>
          </p:cNvPicPr>
          <p:nvPr/>
        </p:nvPicPr>
        <p:blipFill>
          <a:blip r:embed="rId8" cstate="print"/>
          <a:srcRect t="25300"/>
          <a:stretch>
            <a:fillRect/>
          </a:stretch>
        </p:blipFill>
        <p:spPr bwMode="auto">
          <a:xfrm>
            <a:off x="3275856" y="4653136"/>
            <a:ext cx="2688895" cy="1505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9704" name="Прямоугольник 12"/>
          <p:cNvSpPr>
            <a:spLocks noChangeArrowheads="1"/>
          </p:cNvSpPr>
          <p:nvPr/>
        </p:nvSpPr>
        <p:spPr bwMode="auto">
          <a:xfrm>
            <a:off x="3708400" y="3789363"/>
            <a:ext cx="21986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Аппликация</a:t>
            </a:r>
            <a:r>
              <a:rPr lang="ru-RU" sz="2400" b="1"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26978" name="Picture 2" descr="C:\Users\HP\Desktop\фото дети незабудки\2п\IMG_20200408_1638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744195">
            <a:off x="1241844" y="429864"/>
            <a:ext cx="2303138" cy="3070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6979" name="Picture 3" descr="C:\Users\HP\Desktop\фото дети незабудки\2п\IMG_20200420_1051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1162530">
            <a:off x="3673146" y="391292"/>
            <a:ext cx="2249943" cy="299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6980" name="Picture 4" descr="C:\Users\HP\Desktop\фото дети незабудки\2п\IMG_20200428_092827.jpg"/>
          <p:cNvPicPr>
            <a:picLocks noChangeAspect="1" noChangeArrowheads="1"/>
          </p:cNvPicPr>
          <p:nvPr/>
        </p:nvPicPr>
        <p:blipFill>
          <a:blip r:embed="rId5" cstate="print"/>
          <a:srcRect b="20764"/>
          <a:stretch>
            <a:fillRect/>
          </a:stretch>
        </p:blipFill>
        <p:spPr bwMode="auto">
          <a:xfrm rot="21096196">
            <a:off x="791346" y="3453682"/>
            <a:ext cx="2504759" cy="26462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5" descr="C:\Users\HP\Desktop\фото дети незабудки\4хэр\IMG_20200228_1800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64217">
            <a:off x="6192007" y="414277"/>
            <a:ext cx="2404683" cy="32062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6981" name="Picture 5" descr="C:\Users\HP\Desktop\фото дети незабудки\4хэр\20190913_0959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7864" y="4293096"/>
            <a:ext cx="3040849" cy="22806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6982" name="Picture 6" descr="C:\Users\HP\Desktop\фото дети незабудки\4хэр\IMG_20200211_0955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397253">
            <a:off x="6597759" y="3324077"/>
            <a:ext cx="2088232" cy="2784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0730" name="Прямоугольник 9"/>
          <p:cNvSpPr>
            <a:spLocks noChangeArrowheads="1"/>
          </p:cNvSpPr>
          <p:nvPr/>
        </p:nvSpPr>
        <p:spPr bwMode="auto">
          <a:xfrm>
            <a:off x="4140200" y="3644900"/>
            <a:ext cx="17510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Рисование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" descr="C:\Users\HP\Desktop\фото дети незабудки\2п\IMG_20200416_120539.jpg"/>
          <p:cNvPicPr>
            <a:picLocks noChangeAspect="1" noChangeArrowheads="1"/>
          </p:cNvPicPr>
          <p:nvPr/>
        </p:nvPicPr>
        <p:blipFill>
          <a:blip r:embed="rId3" cstate="print"/>
          <a:srcRect t="7025" b="6325"/>
          <a:stretch>
            <a:fillRect/>
          </a:stretch>
        </p:blipFill>
        <p:spPr bwMode="auto">
          <a:xfrm rot="799333">
            <a:off x="3067525" y="520976"/>
            <a:ext cx="2410143" cy="2784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6" name="Picture 2" descr="C:\Users\HP\Desktop\фото дети незабудки\4хэр\20190912_102921.jpg"/>
          <p:cNvPicPr>
            <a:picLocks noChangeAspect="1" noChangeArrowheads="1"/>
          </p:cNvPicPr>
          <p:nvPr/>
        </p:nvPicPr>
        <p:blipFill>
          <a:blip r:embed="rId4" cstate="print"/>
          <a:srcRect b="20001"/>
          <a:stretch>
            <a:fillRect/>
          </a:stretch>
        </p:blipFill>
        <p:spPr bwMode="auto">
          <a:xfrm rot="21260201">
            <a:off x="2097379" y="4079415"/>
            <a:ext cx="3147393" cy="1888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7" name="Picture 3" descr="C:\Users\HP\Desktop\фото дети незабудки\4хэр\20190916_094110.jpg"/>
          <p:cNvPicPr>
            <a:picLocks noChangeAspect="1" noChangeArrowheads="1"/>
          </p:cNvPicPr>
          <p:nvPr/>
        </p:nvPicPr>
        <p:blipFill>
          <a:blip r:embed="rId5" cstate="print"/>
          <a:srcRect b="17557"/>
          <a:stretch>
            <a:fillRect/>
          </a:stretch>
        </p:blipFill>
        <p:spPr bwMode="auto">
          <a:xfrm rot="433499">
            <a:off x="5760716" y="4193033"/>
            <a:ext cx="3110635" cy="1923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28" name="Picture 4" descr="C:\Users\HP\Desktop\фото дети незабудки\4хэр\20191107_092634.jpg"/>
          <p:cNvPicPr>
            <a:picLocks noChangeAspect="1" noChangeArrowheads="1"/>
          </p:cNvPicPr>
          <p:nvPr/>
        </p:nvPicPr>
        <p:blipFill>
          <a:blip r:embed="rId6" cstate="print"/>
          <a:srcRect l="6349" t="9524" b="16667"/>
          <a:stretch>
            <a:fillRect/>
          </a:stretch>
        </p:blipFill>
        <p:spPr bwMode="auto">
          <a:xfrm rot="21204141">
            <a:off x="6016199" y="405275"/>
            <a:ext cx="2698221" cy="2835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3635375" y="3429000"/>
            <a:ext cx="3767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just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Пластилинография</a:t>
            </a:r>
            <a:endParaRPr lang="ru-RU" sz="2400" b="1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779838" y="2997200"/>
          <a:ext cx="3168353" cy="457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16835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ru-RU" sz="2400" dirty="0" smtClean="0">
                          <a:solidFill>
                            <a:srgbClr val="FF0000"/>
                          </a:solidFill>
                          <a:latin typeface="Comic Sans MS" pitchFamily="66" charset="0"/>
                        </a:rPr>
                        <a:t>Домашняя работа</a:t>
                      </a:r>
                      <a:endParaRPr lang="ru-RU" sz="2400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Picture 3" descr="C:\Users\HP\Desktop\фото дети незабудки\2п\IMG-3c0ae02869889d8132deffc7e802603d-V.jpg"/>
          <p:cNvPicPr>
            <a:picLocks noChangeAspect="1" noChangeArrowheads="1"/>
          </p:cNvPicPr>
          <p:nvPr/>
        </p:nvPicPr>
        <p:blipFill>
          <a:blip r:embed="rId3" cstate="print"/>
          <a:srcRect t="5373" b="16714"/>
          <a:stretch>
            <a:fillRect/>
          </a:stretch>
        </p:blipFill>
        <p:spPr bwMode="auto">
          <a:xfrm rot="400034" flipH="1">
            <a:off x="1179666" y="570003"/>
            <a:ext cx="2246099" cy="23333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4" descr="C:\Users\HP\Desktop\фото дети незабудки\2п\IMG-32356fdd7dabac0cde802bf7f77c0ef8-V.jpg"/>
          <p:cNvPicPr>
            <a:picLocks noChangeAspect="1" noChangeArrowheads="1"/>
          </p:cNvPicPr>
          <p:nvPr/>
        </p:nvPicPr>
        <p:blipFill>
          <a:blip r:embed="rId4" cstate="print"/>
          <a:srcRect t="9773"/>
          <a:stretch>
            <a:fillRect/>
          </a:stretch>
        </p:blipFill>
        <p:spPr bwMode="auto">
          <a:xfrm rot="21134310">
            <a:off x="3316169" y="594981"/>
            <a:ext cx="1907772" cy="2295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C:\Users\HP\Desktop\фото дети незабудки\2п\IMG-889b43901c10a23eaaffd193391d5edb-V.jpg"/>
          <p:cNvPicPr>
            <a:picLocks noChangeAspect="1" noChangeArrowheads="1"/>
          </p:cNvPicPr>
          <p:nvPr/>
        </p:nvPicPr>
        <p:blipFill>
          <a:blip r:embed="rId5" cstate="print"/>
          <a:srcRect l="15047" t="18435" r="12949" b="21449"/>
          <a:stretch>
            <a:fillRect/>
          </a:stretch>
        </p:blipFill>
        <p:spPr bwMode="auto">
          <a:xfrm>
            <a:off x="3923928" y="3573016"/>
            <a:ext cx="1811618" cy="20166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5" descr="C:\Users\HP\Desktop\фото дети незабудки\IMG-85385a8fe98c413fe85af7d8f543b708-V.jpg"/>
          <p:cNvPicPr>
            <a:picLocks noChangeAspect="1" noChangeArrowheads="1"/>
          </p:cNvPicPr>
          <p:nvPr/>
        </p:nvPicPr>
        <p:blipFill>
          <a:blip r:embed="rId6" cstate="print"/>
          <a:srcRect l="9304" t="6822" r="23919" b="21256"/>
          <a:stretch>
            <a:fillRect/>
          </a:stretch>
        </p:blipFill>
        <p:spPr bwMode="auto">
          <a:xfrm rot="21099362">
            <a:off x="2267477" y="3494529"/>
            <a:ext cx="1663353" cy="2388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8" descr="C:\Users\HP\Desktop\фото дети незабудки\IMG-4057cf928c42c0d5a3a6bdfde7b5a6d7-V.jpg"/>
          <p:cNvPicPr>
            <a:picLocks noChangeAspect="1" noChangeArrowheads="1"/>
          </p:cNvPicPr>
          <p:nvPr/>
        </p:nvPicPr>
        <p:blipFill>
          <a:blip r:embed="rId7" cstate="print"/>
          <a:srcRect r="9041"/>
          <a:stretch>
            <a:fillRect/>
          </a:stretch>
        </p:blipFill>
        <p:spPr bwMode="auto">
          <a:xfrm rot="484211">
            <a:off x="5271916" y="577343"/>
            <a:ext cx="1599643" cy="234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7" descr="C:\Users\HP\Desktop\фото дети незабудки\IMG-9e75c092e4a29a5429d12ff586a3c97b-V.jpg"/>
          <p:cNvPicPr>
            <a:picLocks noChangeAspect="1" noChangeArrowheads="1"/>
          </p:cNvPicPr>
          <p:nvPr/>
        </p:nvPicPr>
        <p:blipFill>
          <a:blip r:embed="rId8" cstate="print"/>
          <a:srcRect l="-2126" r="19984" b="8929"/>
          <a:stretch>
            <a:fillRect/>
          </a:stretch>
        </p:blipFill>
        <p:spPr bwMode="auto">
          <a:xfrm rot="767229" flipH="1">
            <a:off x="716338" y="3292908"/>
            <a:ext cx="1645558" cy="24325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9033" name="Picture 9" descr="C:\Users\HP\Desktop\фото дети незабудки\IMG-999c019673072dbce59206ce92f75975-V.jpg"/>
          <p:cNvPicPr>
            <a:picLocks noChangeAspect="1" noChangeArrowheads="1"/>
          </p:cNvPicPr>
          <p:nvPr/>
        </p:nvPicPr>
        <p:blipFill>
          <a:blip r:embed="rId9" cstate="print"/>
          <a:srcRect t="9355" r="14572"/>
          <a:stretch>
            <a:fillRect/>
          </a:stretch>
        </p:blipFill>
        <p:spPr bwMode="auto">
          <a:xfrm rot="308026">
            <a:off x="5540235" y="3500196"/>
            <a:ext cx="1699080" cy="24038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9034" name="Picture 10" descr="C:\Users\HP\Desktop\фото дети незабудки\IMG-6ca22aceed662a3cf28c345be61b25f8-V.jpg"/>
          <p:cNvPicPr>
            <a:picLocks noChangeAspect="1" noChangeArrowheads="1"/>
          </p:cNvPicPr>
          <p:nvPr/>
        </p:nvPicPr>
        <p:blipFill>
          <a:blip r:embed="rId10" cstate="print"/>
          <a:srcRect b="28826"/>
          <a:stretch>
            <a:fillRect/>
          </a:stretch>
        </p:blipFill>
        <p:spPr bwMode="auto">
          <a:xfrm rot="21247052">
            <a:off x="7210920" y="3516187"/>
            <a:ext cx="1819791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Picture 1" descr="C:\Users\HP\Desktop\фото дети незабудки\2п\IMG-d3bdbdbdf7fcf34d238bf0bd2a3f5890-V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21401267">
            <a:off x="6943967" y="526579"/>
            <a:ext cx="1796866" cy="23958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99592" y="1844824"/>
            <a:ext cx="74168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>
                <a:latin typeface="Comic Sans MS" pitchFamily="66" charset="0"/>
              </a:rPr>
              <a:t>В течении учебного года прошли праздники, </a:t>
            </a:r>
          </a:p>
          <a:p>
            <a:pPr algn="ctr"/>
            <a:r>
              <a:rPr lang="ru-RU" sz="2200" dirty="0" smtClean="0">
                <a:latin typeface="Comic Sans MS" pitchFamily="66" charset="0"/>
              </a:rPr>
              <a:t> развлечения с </a:t>
            </a:r>
            <a:r>
              <a:rPr lang="ru-RU" sz="2200" dirty="0">
                <a:latin typeface="Comic Sans MS" pitchFamily="66" charset="0"/>
              </a:rPr>
              <a:t>детьми и родителями:</a:t>
            </a:r>
          </a:p>
          <a:p>
            <a:pPr algn="ctr"/>
            <a:r>
              <a:rPr lang="ru-RU" sz="2200" dirty="0" smtClean="0">
                <a:latin typeface="Comic Sans MS" pitchFamily="66" charset="0"/>
              </a:rPr>
              <a:t> </a:t>
            </a:r>
            <a:r>
              <a:rPr lang="ru-RU" sz="2200" dirty="0">
                <a:latin typeface="Comic Sans MS" pitchFamily="66" charset="0"/>
              </a:rPr>
              <a:t>Осенний праздник  «Сердитая тучка</a:t>
            </a:r>
            <a:r>
              <a:rPr lang="ru-RU" sz="2200" dirty="0" smtClean="0">
                <a:latin typeface="Comic Sans MS" pitchFamily="66" charset="0"/>
              </a:rPr>
              <a:t>»</a:t>
            </a:r>
            <a:endParaRPr lang="ru-RU" sz="2200" dirty="0">
              <a:latin typeface="Comic Sans MS" pitchFamily="66" charset="0"/>
            </a:endParaRPr>
          </a:p>
          <a:p>
            <a:pPr algn="ctr"/>
            <a:r>
              <a:rPr lang="ru-RU" sz="2200" dirty="0" smtClean="0">
                <a:latin typeface="Comic Sans MS" pitchFamily="66" charset="0"/>
              </a:rPr>
              <a:t> Досуг по ПДД «Осторожно, дорога!»</a:t>
            </a:r>
          </a:p>
          <a:p>
            <a:pPr algn="ctr"/>
            <a:r>
              <a:rPr lang="ru-RU" sz="2200" dirty="0" smtClean="0">
                <a:latin typeface="Comic Sans MS" pitchFamily="66" charset="0"/>
              </a:rPr>
              <a:t>Новогодний  </a:t>
            </a:r>
            <a:r>
              <a:rPr lang="ru-RU" sz="2200" dirty="0">
                <a:latin typeface="Comic Sans MS" pitchFamily="66" charset="0"/>
              </a:rPr>
              <a:t>карнавал «Маша и </a:t>
            </a:r>
            <a:r>
              <a:rPr lang="ru-RU" sz="2200" dirty="0" smtClean="0">
                <a:latin typeface="Comic Sans MS" pitchFamily="66" charset="0"/>
              </a:rPr>
              <a:t>медведь»</a:t>
            </a:r>
            <a:endParaRPr lang="ru-RU" sz="2200" dirty="0">
              <a:latin typeface="Comic Sans MS" pitchFamily="66" charset="0"/>
            </a:endParaRPr>
          </a:p>
          <a:p>
            <a:pPr algn="ctr"/>
            <a:r>
              <a:rPr lang="ru-RU" sz="2200" dirty="0" smtClean="0">
                <a:latin typeface="Comic Sans MS" pitchFamily="66" charset="0"/>
              </a:rPr>
              <a:t>Развлечение «Прощание </a:t>
            </a:r>
            <a:r>
              <a:rPr lang="ru-RU" sz="2200" dirty="0">
                <a:latin typeface="Comic Sans MS" pitchFamily="66" charset="0"/>
              </a:rPr>
              <a:t>с ёлочкой</a:t>
            </a:r>
            <a:r>
              <a:rPr lang="ru-RU" sz="2200" dirty="0" smtClean="0">
                <a:latin typeface="Comic Sans MS" pitchFamily="66" charset="0"/>
              </a:rPr>
              <a:t>»</a:t>
            </a:r>
            <a:endParaRPr lang="ru-RU" sz="2200" dirty="0">
              <a:latin typeface="Comic Sans MS" pitchFamily="66" charset="0"/>
            </a:endParaRPr>
          </a:p>
          <a:p>
            <a:pPr algn="ctr"/>
            <a:r>
              <a:rPr lang="ru-RU" sz="2200" dirty="0" smtClean="0">
                <a:latin typeface="Comic Sans MS" pitchFamily="66" charset="0"/>
              </a:rPr>
              <a:t>Утренник </a:t>
            </a:r>
            <a:r>
              <a:rPr lang="ru-RU" sz="2200" dirty="0">
                <a:latin typeface="Comic Sans MS" pitchFamily="66" charset="0"/>
              </a:rPr>
              <a:t>посвященный 8 марта  </a:t>
            </a:r>
            <a:endParaRPr lang="ru-RU" sz="2200" dirty="0" smtClean="0">
              <a:latin typeface="Comic Sans MS" pitchFamily="66" charset="0"/>
            </a:endParaRPr>
          </a:p>
          <a:p>
            <a:pPr algn="ctr"/>
            <a:r>
              <a:rPr lang="ru-RU" sz="2200" dirty="0" smtClean="0">
                <a:latin typeface="Comic Sans MS" pitchFamily="66" charset="0"/>
              </a:rPr>
              <a:t>«</a:t>
            </a:r>
            <a:r>
              <a:rPr lang="ru-RU" sz="2200" dirty="0">
                <a:latin typeface="Comic Sans MS" pitchFamily="66" charset="0"/>
              </a:rPr>
              <a:t>Вот какие наши мамы</a:t>
            </a:r>
            <a:r>
              <a:rPr lang="ru-RU" sz="2200" dirty="0" smtClean="0">
                <a:latin typeface="Comic Sans MS" pitchFamily="66" charset="0"/>
              </a:rPr>
              <a:t>!» </a:t>
            </a:r>
          </a:p>
          <a:p>
            <a:pPr algn="ctr"/>
            <a:r>
              <a:rPr lang="ru-RU" sz="2200" dirty="0" smtClean="0">
                <a:latin typeface="Comic Sans MS" pitchFamily="66" charset="0"/>
              </a:rPr>
              <a:t>Развлечение «Проводы масленицы»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692275" y="2924175"/>
          <a:ext cx="6096000" cy="8231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pPr marL="0" marR="0" lvl="0" indent="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Осенний праздник</a:t>
                      </a:r>
                    </a:p>
                    <a:p>
                      <a:pPr marL="0" marR="0" lvl="0" indent="22860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2400" kern="120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  «Сердитая тучка»</a:t>
                      </a:r>
                      <a:endParaRPr kumimoji="0" lang="ru-RU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omic Sans MS" pitchFamily="66" charset="0"/>
                        <a:cs typeface="Arial" pitchFamily="34" charset="0"/>
                      </a:endParaRPr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6" name="Picture 2" descr="C:\Users\HP\Desktop\фото дети незабудки\празд\IMG-c412139ea944fbfc92b6ac1f5cfcab8c-V.jpg"/>
          <p:cNvPicPr>
            <a:picLocks noChangeAspect="1" noChangeArrowheads="1"/>
          </p:cNvPicPr>
          <p:nvPr/>
        </p:nvPicPr>
        <p:blipFill>
          <a:blip r:embed="rId3" cstate="print"/>
          <a:srcRect l="11172" t="33077" r="24412" b="16825"/>
          <a:stretch>
            <a:fillRect/>
          </a:stretch>
        </p:blipFill>
        <p:spPr bwMode="auto">
          <a:xfrm rot="434626">
            <a:off x="4839742" y="517936"/>
            <a:ext cx="4082397" cy="2385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1" name="Picture 7" descr="C:\Users\HP\Desktop\фото дети незабудки\празд\IMG-04b65137619a22a3a6971944cd459d9e-V.jpg"/>
          <p:cNvPicPr>
            <a:picLocks noChangeAspect="1" noChangeArrowheads="1"/>
          </p:cNvPicPr>
          <p:nvPr/>
        </p:nvPicPr>
        <p:blipFill>
          <a:blip r:embed="rId4" cstate="print"/>
          <a:srcRect l="5897" t="3043" r="7620" b="20897"/>
          <a:stretch>
            <a:fillRect/>
          </a:stretch>
        </p:blipFill>
        <p:spPr bwMode="auto">
          <a:xfrm rot="21143632">
            <a:off x="586855" y="413046"/>
            <a:ext cx="3925568" cy="25873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HP\Desktop\фото дети незабудки\празд\IMG-b0a1dfde016ba582bec42e13d716b1aa-V.jpg"/>
          <p:cNvPicPr>
            <a:picLocks noChangeAspect="1" noChangeArrowheads="1"/>
          </p:cNvPicPr>
          <p:nvPr/>
        </p:nvPicPr>
        <p:blipFill>
          <a:blip r:embed="rId5" cstate="print"/>
          <a:srcRect t="15130"/>
          <a:stretch>
            <a:fillRect/>
          </a:stretch>
        </p:blipFill>
        <p:spPr bwMode="auto">
          <a:xfrm>
            <a:off x="3059832" y="4149080"/>
            <a:ext cx="3736144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9" name="Picture 5" descr="C:\Users\HP\Desktop\фото дети незабудки\празд\IMG-44e44d3215dd068fb4b08bfa09c410c6-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762263">
            <a:off x="562771" y="3452220"/>
            <a:ext cx="244827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C:\Users\HP\Desktop\фото дети незабудки\празд\IMG-23bc9b02b2892c13118044d65498463d-V.jpg"/>
          <p:cNvPicPr>
            <a:picLocks noChangeAspect="1" noChangeArrowheads="1"/>
          </p:cNvPicPr>
          <p:nvPr/>
        </p:nvPicPr>
        <p:blipFill>
          <a:blip r:embed="rId7" cstate="print"/>
          <a:srcRect r="14076"/>
          <a:stretch>
            <a:fillRect/>
          </a:stretch>
        </p:blipFill>
        <p:spPr bwMode="auto">
          <a:xfrm rot="20978356">
            <a:off x="6715271" y="3450897"/>
            <a:ext cx="2062717" cy="2400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 descr="C:\Users\HP\Desktop\фото дети незабудки\празд\IMG-c4b9a405f761bed49c711e7ddb64c45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4824536" cy="3615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819" name="Прямоугольник 4"/>
          <p:cNvSpPr>
            <a:spLocks noChangeArrowheads="1"/>
          </p:cNvSpPr>
          <p:nvPr/>
        </p:nvSpPr>
        <p:spPr bwMode="auto">
          <a:xfrm>
            <a:off x="5148263" y="333375"/>
            <a:ext cx="41719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Новогодний  карнавал </a:t>
            </a:r>
          </a:p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«Маша и медведь»</a:t>
            </a:r>
          </a:p>
        </p:txBody>
      </p:sp>
      <p:pic>
        <p:nvPicPr>
          <p:cNvPr id="11265" name="Picture 1" descr="C:\Users\HP\Desktop\фото дети незабудки\празд\изображение_viber_2020-05-19_18-18-40.jpg"/>
          <p:cNvPicPr>
            <a:picLocks noChangeAspect="1" noChangeArrowheads="1"/>
          </p:cNvPicPr>
          <p:nvPr/>
        </p:nvPicPr>
        <p:blipFill>
          <a:blip r:embed="rId4" cstate="print"/>
          <a:srcRect t="22484" b="9885"/>
          <a:stretch>
            <a:fillRect/>
          </a:stretch>
        </p:blipFill>
        <p:spPr bwMode="auto">
          <a:xfrm>
            <a:off x="323528" y="4077072"/>
            <a:ext cx="4663527" cy="2365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6" name="Picture 2" descr="C:\Users\HP\Desktop\фото дети незабудки\празд\изображение_viber_2020-05-19_18-18-47.jpg"/>
          <p:cNvPicPr>
            <a:picLocks noChangeAspect="1" noChangeArrowheads="1"/>
          </p:cNvPicPr>
          <p:nvPr/>
        </p:nvPicPr>
        <p:blipFill>
          <a:blip r:embed="rId5" cstate="print"/>
          <a:srcRect l="3683" t="22122" r="2298"/>
          <a:stretch>
            <a:fillRect/>
          </a:stretch>
        </p:blipFill>
        <p:spPr bwMode="auto">
          <a:xfrm>
            <a:off x="5032153" y="4005064"/>
            <a:ext cx="3896883" cy="24208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 descr="C:\Users\HP\Desktop\фото дети незабудки\празд\IMG-b4dfb5eb7e966e6a31bcddf87bc1ffdd-V.jpg"/>
          <p:cNvPicPr>
            <a:picLocks noChangeAspect="1" noChangeArrowheads="1"/>
          </p:cNvPicPr>
          <p:nvPr/>
        </p:nvPicPr>
        <p:blipFill>
          <a:blip r:embed="rId6" cstate="print"/>
          <a:srcRect l="5800" t="13132" r="2130" b="31422"/>
          <a:stretch>
            <a:fillRect/>
          </a:stretch>
        </p:blipFill>
        <p:spPr bwMode="auto">
          <a:xfrm>
            <a:off x="5652120" y="1196752"/>
            <a:ext cx="2705985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P\Desktop\фото дети незабудки\празд\IMG_6558.JPG"/>
          <p:cNvPicPr>
            <a:picLocks noChangeAspect="1" noChangeArrowheads="1"/>
          </p:cNvPicPr>
          <p:nvPr/>
        </p:nvPicPr>
        <p:blipFill>
          <a:blip r:embed="rId3" cstate="print"/>
          <a:srcRect l="8425"/>
          <a:stretch>
            <a:fillRect/>
          </a:stretch>
        </p:blipFill>
        <p:spPr bwMode="auto">
          <a:xfrm rot="377229">
            <a:off x="504357" y="4175000"/>
            <a:ext cx="3322947" cy="2419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HP\Desktop\фото дети незабудки\празд\IMG_6594.JPG"/>
          <p:cNvPicPr>
            <a:picLocks noChangeAspect="1" noChangeArrowheads="1"/>
          </p:cNvPicPr>
          <p:nvPr/>
        </p:nvPicPr>
        <p:blipFill>
          <a:blip r:embed="rId4" cstate="print"/>
          <a:srcRect t="11064"/>
          <a:stretch>
            <a:fillRect/>
          </a:stretch>
        </p:blipFill>
        <p:spPr bwMode="auto">
          <a:xfrm rot="21325471">
            <a:off x="5223666" y="4414338"/>
            <a:ext cx="3712101" cy="22009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6732588" y="3429000"/>
          <a:ext cx="6096000" cy="45735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r>
                        <a:rPr lang="ru-RU" sz="2400" b="1" kern="1200" dirty="0" smtClean="0">
                          <a:solidFill>
                            <a:srgbClr val="FF0000"/>
                          </a:solidFill>
                          <a:latin typeface="Comic Sans MS" pitchFamily="66" charset="0"/>
                          <a:ea typeface="+mn-ea"/>
                          <a:cs typeface="+mn-cs"/>
                        </a:rPr>
                        <a:t>наши мамы!»</a:t>
                      </a:r>
                      <a:endParaRPr lang="ru-RU" sz="2400" b="1" dirty="0">
                        <a:solidFill>
                          <a:srgbClr val="FF0000"/>
                        </a:solidFill>
                        <a:latin typeface="Comic Sans MS" pitchFamily="66" charset="0"/>
                      </a:endParaRPr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9" name="Picture 5" descr="C:\Users\HP\Desktop\фото дети незабудки\празд\IMG_6614.JPG"/>
          <p:cNvPicPr>
            <a:picLocks noChangeAspect="1" noChangeArrowheads="1"/>
          </p:cNvPicPr>
          <p:nvPr/>
        </p:nvPicPr>
        <p:blipFill>
          <a:blip r:embed="rId5" cstate="print"/>
          <a:srcRect t="25926"/>
          <a:stretch>
            <a:fillRect/>
          </a:stretch>
        </p:blipFill>
        <p:spPr bwMode="auto">
          <a:xfrm>
            <a:off x="2699792" y="2780928"/>
            <a:ext cx="3937038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HP\Desktop\фото дети незабудки\празд\IMG_6663.JPG"/>
          <p:cNvPicPr>
            <a:picLocks noChangeAspect="1" noChangeArrowheads="1"/>
          </p:cNvPicPr>
          <p:nvPr/>
        </p:nvPicPr>
        <p:blipFill>
          <a:blip r:embed="rId6" cstate="print"/>
          <a:srcRect t="13888" r="12963"/>
          <a:stretch>
            <a:fillRect/>
          </a:stretch>
        </p:blipFill>
        <p:spPr bwMode="auto">
          <a:xfrm rot="21357131">
            <a:off x="628994" y="400591"/>
            <a:ext cx="4059617" cy="26776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0" name="Picture 2" descr="C:\Users\HP\Desktop\фото дети незабудки\празд\IMG_651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312319">
            <a:off x="4757123" y="437218"/>
            <a:ext cx="4014081" cy="267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849" name="Прямоугольник 7"/>
          <p:cNvSpPr>
            <a:spLocks noChangeArrowheads="1"/>
          </p:cNvSpPr>
          <p:nvPr/>
        </p:nvSpPr>
        <p:spPr bwMode="auto">
          <a:xfrm>
            <a:off x="684213" y="3357563"/>
            <a:ext cx="2011362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«Вот какие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HP\Desktop\фото дети незабудки\празд\IMG-1708c29bc657bbd75912679b5b02d4ce-V.jpg"/>
          <p:cNvPicPr>
            <a:picLocks noChangeAspect="1" noChangeArrowheads="1"/>
          </p:cNvPicPr>
          <p:nvPr/>
        </p:nvPicPr>
        <p:blipFill>
          <a:blip r:embed="rId3" cstate="print"/>
          <a:srcRect t="9603" b="21896"/>
          <a:stretch>
            <a:fillRect/>
          </a:stretch>
        </p:blipFill>
        <p:spPr bwMode="auto">
          <a:xfrm rot="283463" flipH="1">
            <a:off x="3204748" y="360331"/>
            <a:ext cx="2570093" cy="3625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8" name="Picture 6" descr="C:\Users\HP\Desktop\фото дети незабудки\празд\IMG-90cfb315de40f7130641035d06921652-V.jpg"/>
          <p:cNvPicPr>
            <a:picLocks noChangeAspect="1" noChangeArrowheads="1"/>
          </p:cNvPicPr>
          <p:nvPr/>
        </p:nvPicPr>
        <p:blipFill>
          <a:blip r:embed="rId4" cstate="print"/>
          <a:srcRect t="21168" r="22296" b="27087"/>
          <a:stretch>
            <a:fillRect/>
          </a:stretch>
        </p:blipFill>
        <p:spPr bwMode="auto">
          <a:xfrm rot="21404113">
            <a:off x="5900481" y="335327"/>
            <a:ext cx="2729266" cy="3742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0" descr="C:\Users\HP\Desktop\фото дети незабудки\празд\IMG-f057488731c7140eddb31c33535c4c6a-V.jpg"/>
          <p:cNvPicPr>
            <a:picLocks noChangeAspect="1" noChangeArrowheads="1"/>
          </p:cNvPicPr>
          <p:nvPr/>
        </p:nvPicPr>
        <p:blipFill>
          <a:blip r:embed="rId5" cstate="print"/>
          <a:srcRect t="25945"/>
          <a:stretch>
            <a:fillRect/>
          </a:stretch>
        </p:blipFill>
        <p:spPr bwMode="auto">
          <a:xfrm rot="21240559">
            <a:off x="580720" y="253189"/>
            <a:ext cx="2521231" cy="38443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6" name="Picture 4" descr="C:\Users\HP\Desktop\фото дети незабудки\празд\IMG-5ef58a904ceca2fbd9aa6dc8206cf438-V.jpg"/>
          <p:cNvPicPr>
            <a:picLocks noChangeAspect="1" noChangeArrowheads="1"/>
          </p:cNvPicPr>
          <p:nvPr/>
        </p:nvPicPr>
        <p:blipFill>
          <a:blip r:embed="rId6" cstate="print"/>
          <a:srcRect t="27078" b="32192"/>
          <a:stretch>
            <a:fillRect/>
          </a:stretch>
        </p:blipFill>
        <p:spPr bwMode="auto">
          <a:xfrm rot="21200591">
            <a:off x="302078" y="4105828"/>
            <a:ext cx="4360909" cy="23682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4" name="Picture 2" descr="C:\Users\HP\Desktop\фото дети незабудки\празд\IMG-00e847e3f6bec8c9d9d2079ecacffea9-V.jpg"/>
          <p:cNvPicPr>
            <a:picLocks noChangeAspect="1" noChangeArrowheads="1"/>
          </p:cNvPicPr>
          <p:nvPr/>
        </p:nvPicPr>
        <p:blipFill>
          <a:blip r:embed="rId7" cstate="print"/>
          <a:srcRect l="15467" t="14591" r="15010" b="36549"/>
          <a:stretch>
            <a:fillRect/>
          </a:stretch>
        </p:blipFill>
        <p:spPr bwMode="auto">
          <a:xfrm flipH="1">
            <a:off x="4657241" y="2982610"/>
            <a:ext cx="2200728" cy="3184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6871" name="Прямоугольник 6"/>
          <p:cNvSpPr>
            <a:spLocks noChangeArrowheads="1"/>
          </p:cNvSpPr>
          <p:nvPr/>
        </p:nvSpPr>
        <p:spPr bwMode="auto">
          <a:xfrm rot="-958881">
            <a:off x="6977063" y="4284663"/>
            <a:ext cx="188595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sz="2000">
                <a:solidFill>
                  <a:srgbClr val="FF0000"/>
                </a:solidFill>
                <a:latin typeface="Comic Sans MS" pitchFamily="66" charset="0"/>
              </a:rPr>
              <a:t>Развлечение </a:t>
            </a:r>
          </a:p>
          <a:p>
            <a:pPr eaLnBrk="1" hangingPunct="1"/>
            <a:r>
              <a:rPr lang="ru-RU" sz="2000">
                <a:solidFill>
                  <a:srgbClr val="FF0000"/>
                </a:solidFill>
                <a:latin typeface="Comic Sans MS" pitchFamily="66" charset="0"/>
              </a:rPr>
              <a:t>«Проводы </a:t>
            </a:r>
          </a:p>
          <a:p>
            <a:pPr eaLnBrk="1" hangingPunct="1"/>
            <a:r>
              <a:rPr lang="ru-RU" sz="2000">
                <a:solidFill>
                  <a:srgbClr val="FF0000"/>
                </a:solidFill>
                <a:latin typeface="Comic Sans MS" pitchFamily="66" charset="0"/>
              </a:rPr>
              <a:t>Масленицы»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1187624" y="2204864"/>
            <a:ext cx="7200801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dirty="0">
                <a:solidFill>
                  <a:srgbClr val="FF0000"/>
                </a:solidFill>
                <a:latin typeface="Comic Sans MS" pitchFamily="66" charset="0"/>
              </a:rPr>
              <a:t>Вот и подошел к концу учебный год. Каждый из вас обратил внимание на то, как наши дети повзрослели и поумнели. Они уже не малыши, многое знают, многим интересуются, познают окружающий мир. Все чего они достигли - это заслуга, прежде всего</a:t>
            </a:r>
          </a:p>
          <a:p>
            <a:pPr algn="ctr" eaLnBrk="1" hangingPunct="1"/>
            <a:r>
              <a:rPr lang="ru-RU" sz="2400" dirty="0">
                <a:solidFill>
                  <a:srgbClr val="FF0000"/>
                </a:solidFill>
                <a:latin typeface="Comic Sans MS" pitchFamily="66" charset="0"/>
              </a:rPr>
              <a:t> нашей с вами совместной работы</a:t>
            </a:r>
            <a:r>
              <a:rPr lang="ru-RU" sz="2400" dirty="0" smtClean="0">
                <a:solidFill>
                  <a:srgbClr val="FF0000"/>
                </a:solidFill>
                <a:latin typeface="Comic Sans MS" pitchFamily="66" charset="0"/>
              </a:rPr>
              <a:t>.</a:t>
            </a:r>
            <a:endParaRPr lang="ru-RU" sz="24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HP\Desktop\фото дети незабудки\празд\IMG-3b494e46c7f98cf82cf6e521430500fe-V.jpg"/>
          <p:cNvPicPr>
            <a:picLocks noChangeAspect="1" noChangeArrowheads="1"/>
          </p:cNvPicPr>
          <p:nvPr/>
        </p:nvPicPr>
        <p:blipFill>
          <a:blip r:embed="rId3" cstate="print"/>
          <a:srcRect l="7514"/>
          <a:stretch>
            <a:fillRect/>
          </a:stretch>
        </p:blipFill>
        <p:spPr bwMode="auto">
          <a:xfrm rot="504646">
            <a:off x="4923331" y="453262"/>
            <a:ext cx="3847530" cy="31176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2" name="Picture 2" descr="C:\Users\HP\Desktop\фото дети незабудки\празд\изображение_viber_2020-05-16_09-24-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386558">
            <a:off x="912560" y="3386533"/>
            <a:ext cx="4033462" cy="302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0" name="Picture 8" descr="C:\Users\HP\Desktop\фото дети незабудки\празд\IMG-8504db78161b81d877f63da2a0c40b1a-V.jpg"/>
          <p:cNvPicPr>
            <a:picLocks noChangeAspect="1" noChangeArrowheads="1"/>
          </p:cNvPicPr>
          <p:nvPr/>
        </p:nvPicPr>
        <p:blipFill>
          <a:blip r:embed="rId5" cstate="print"/>
          <a:srcRect l="8221" t="10741"/>
          <a:stretch>
            <a:fillRect/>
          </a:stretch>
        </p:blipFill>
        <p:spPr bwMode="auto">
          <a:xfrm rot="21212470">
            <a:off x="835166" y="476834"/>
            <a:ext cx="4008523" cy="2921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893" name="Прямоугольник 4"/>
          <p:cNvSpPr>
            <a:spLocks noChangeArrowheads="1"/>
          </p:cNvSpPr>
          <p:nvPr/>
        </p:nvSpPr>
        <p:spPr bwMode="auto">
          <a:xfrm rot="786697">
            <a:off x="5470525" y="4329113"/>
            <a:ext cx="299402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Поздравления</a:t>
            </a:r>
          </a:p>
          <a:p>
            <a:pPr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</a:rPr>
              <a:t> с Днём рождения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P\Desktop\фото дети незабудки\празд\IMG_20200129_102008.jpg"/>
          <p:cNvPicPr>
            <a:picLocks noChangeAspect="1" noChangeArrowheads="1"/>
          </p:cNvPicPr>
          <p:nvPr/>
        </p:nvPicPr>
        <p:blipFill>
          <a:blip r:embed="rId3" cstate="print"/>
          <a:srcRect t="8734" r="27220"/>
          <a:stretch>
            <a:fillRect/>
          </a:stretch>
        </p:blipFill>
        <p:spPr bwMode="auto">
          <a:xfrm rot="386140">
            <a:off x="872812" y="3257679"/>
            <a:ext cx="2089810" cy="34942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 descr="C:\Users\HP\Desktop\фото дети незабудки\празд\IMG_20200129_102325.jpg"/>
          <p:cNvPicPr>
            <a:picLocks noChangeAspect="1" noChangeArrowheads="1"/>
          </p:cNvPicPr>
          <p:nvPr/>
        </p:nvPicPr>
        <p:blipFill>
          <a:blip r:embed="rId4" cstate="print"/>
          <a:srcRect b="23827"/>
          <a:stretch>
            <a:fillRect/>
          </a:stretch>
        </p:blipFill>
        <p:spPr bwMode="auto">
          <a:xfrm>
            <a:off x="3406474" y="3990720"/>
            <a:ext cx="2524099" cy="25635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9" name="Picture 5" descr="C:\Users\HP\Desktop\фото дети незабудки\празд\IMG_20200129_102347.jpg"/>
          <p:cNvPicPr>
            <a:picLocks noChangeAspect="1" noChangeArrowheads="1"/>
          </p:cNvPicPr>
          <p:nvPr/>
        </p:nvPicPr>
        <p:blipFill>
          <a:blip r:embed="rId5" cstate="print"/>
          <a:srcRect l="22695" t="7390" b="6392"/>
          <a:stretch>
            <a:fillRect/>
          </a:stretch>
        </p:blipFill>
        <p:spPr bwMode="auto">
          <a:xfrm rot="20918462">
            <a:off x="6472381" y="3150355"/>
            <a:ext cx="2271622" cy="33780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C:\Users\HP\Desktop\фото дети незабудки\празд\IMG_20200129_10244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1303689">
            <a:off x="866985" y="341283"/>
            <a:ext cx="3664705" cy="27463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HP\Desktop\фото дети незабудки\празд\IMG_20200129_0951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07721">
            <a:off x="4977993" y="467031"/>
            <a:ext cx="3650883" cy="2735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8919" name="Прямоугольник 6"/>
          <p:cNvSpPr>
            <a:spLocks noChangeArrowheads="1"/>
          </p:cNvSpPr>
          <p:nvPr/>
        </p:nvSpPr>
        <p:spPr bwMode="auto">
          <a:xfrm>
            <a:off x="3141179" y="3068638"/>
            <a:ext cx="30219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Досуг по ПДД </a:t>
            </a:r>
          </a:p>
          <a:p>
            <a:pPr algn="ctr" eaLnBrk="1" hangingPunct="1"/>
            <a:r>
              <a:rPr lang="ru-RU" sz="2000" b="1" dirty="0">
                <a:solidFill>
                  <a:srgbClr val="FF0000"/>
                </a:solidFill>
                <a:latin typeface="Comic Sans MS" pitchFamily="66" charset="0"/>
              </a:rPr>
              <a:t>«</a:t>
            </a:r>
            <a:r>
              <a:rPr lang="ru-RU" sz="2000" b="1" dirty="0" smtClean="0">
                <a:solidFill>
                  <a:srgbClr val="FF0000"/>
                </a:solidFill>
                <a:latin typeface="Comic Sans MS" pitchFamily="66" charset="0"/>
              </a:rPr>
              <a:t>Осторожно, дорога!»</a:t>
            </a:r>
            <a:endParaRPr lang="ru-RU" sz="20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1027" name="Picture 3" descr="C:\Users\HP\Desktop\фото дети незабудки\5 игр\8764.jpg"/>
          <p:cNvPicPr>
            <a:picLocks noChangeAspect="1" noChangeArrowheads="1"/>
          </p:cNvPicPr>
          <p:nvPr/>
        </p:nvPicPr>
        <p:blipFill>
          <a:blip r:embed="rId3" cstate="print"/>
          <a:srcRect t="6557"/>
          <a:stretch>
            <a:fillRect/>
          </a:stretch>
        </p:blipFill>
        <p:spPr bwMode="auto">
          <a:xfrm>
            <a:off x="5508104" y="1268760"/>
            <a:ext cx="3294365" cy="41044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HP\Desktop\фото дети незабудки\5 игр\изображение_viber_2020-05-18_13-26-26.jpg"/>
          <p:cNvPicPr>
            <a:picLocks noChangeAspect="1" noChangeArrowheads="1"/>
          </p:cNvPicPr>
          <p:nvPr/>
        </p:nvPicPr>
        <p:blipFill>
          <a:blip r:embed="rId4" cstate="print"/>
          <a:srcRect t="18804" r="12081"/>
          <a:stretch>
            <a:fillRect/>
          </a:stretch>
        </p:blipFill>
        <p:spPr bwMode="auto">
          <a:xfrm rot="20922440">
            <a:off x="814883" y="3782536"/>
            <a:ext cx="4283968" cy="2487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HP\Desktop\фото дети незабудки\5 игр\8568.jpg"/>
          <p:cNvPicPr>
            <a:picLocks noChangeAspect="1" noChangeArrowheads="1"/>
          </p:cNvPicPr>
          <p:nvPr/>
        </p:nvPicPr>
        <p:blipFill>
          <a:blip r:embed="rId5" cstate="print"/>
          <a:srcRect r="8028"/>
          <a:stretch>
            <a:fillRect/>
          </a:stretch>
        </p:blipFill>
        <p:spPr bwMode="auto">
          <a:xfrm rot="609036">
            <a:off x="811589" y="911728"/>
            <a:ext cx="4355976" cy="26568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9943" name="Rectangle 5"/>
          <p:cNvSpPr>
            <a:spLocks noChangeArrowheads="1"/>
          </p:cNvSpPr>
          <p:nvPr/>
        </p:nvSpPr>
        <p:spPr bwMode="auto">
          <a:xfrm>
            <a:off x="2339752" y="188640"/>
            <a:ext cx="6588224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r" eaLnBrk="1" hangingPunct="1"/>
            <a:r>
              <a:rPr lang="ru-RU" sz="22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Продолжение досуга сюжетно-ролевая игра «Поездка в парикмахерскую»</a:t>
            </a:r>
            <a:endParaRPr lang="ru-RU" sz="2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6" name="Picture 8" descr="C:\Users\HP\Desktop\фото дети незабудки\5 игр\IMG_20200210_1021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75568">
            <a:off x="3481797" y="746254"/>
            <a:ext cx="2669902" cy="35598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11" descr="C:\Users\HP\Desktop\фото дети незабудки\5 игр\IMG_20200210_082050.jpg"/>
          <p:cNvPicPr>
            <a:picLocks noChangeAspect="1" noChangeArrowheads="1"/>
          </p:cNvPicPr>
          <p:nvPr/>
        </p:nvPicPr>
        <p:blipFill>
          <a:blip r:embed="rId4" cstate="print"/>
          <a:srcRect r="14762"/>
          <a:stretch>
            <a:fillRect/>
          </a:stretch>
        </p:blipFill>
        <p:spPr bwMode="auto">
          <a:xfrm rot="20947432">
            <a:off x="6141288" y="518876"/>
            <a:ext cx="2425928" cy="37947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9" descr="C:\Users\HP\Desktop\фото дети незабудки\5 игр\IMG_20200210_07574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091154">
            <a:off x="843085" y="727626"/>
            <a:ext cx="2702412" cy="36032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967" name="Rectangle 2"/>
          <p:cNvSpPr>
            <a:spLocks noChangeArrowheads="1"/>
          </p:cNvSpPr>
          <p:nvPr/>
        </p:nvSpPr>
        <p:spPr bwMode="auto">
          <a:xfrm>
            <a:off x="2411413" y="4648806"/>
            <a:ext cx="4572000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sz="26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«Поездка в парикмахерскую»</a:t>
            </a:r>
            <a:endParaRPr lang="ru-RU" sz="2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47664" y="2204864"/>
            <a:ext cx="648072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В течении года, мы с детьми принимали активное участие в различных конкурсах на международном, всероссийском, региональном и муниципальном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уровне.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C:\Users\HP\Desktop\crfy\1550803192_4761343255281174058562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276872"/>
            <a:ext cx="1305506" cy="1846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HP\Desktop\crfy\20191223_103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752" y="2276872"/>
            <a:ext cx="1188544" cy="1852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988" name="Picture 2" descr="C:\Users\HP\Desktop\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04813"/>
            <a:ext cx="5183187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HP\Desktop\crfy\5-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752" y="4077072"/>
            <a:ext cx="1196570" cy="17281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 descr="C:\Users\HP\Desktop\crfy\20191118_14172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94591" y="4149080"/>
            <a:ext cx="1173154" cy="165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991" name="TextBox 6"/>
          <p:cNvSpPr txBox="1">
            <a:spLocks noChangeArrowheads="1"/>
          </p:cNvSpPr>
          <p:nvPr/>
        </p:nvSpPr>
        <p:spPr bwMode="auto">
          <a:xfrm rot="-1599458">
            <a:off x="1497013" y="765175"/>
            <a:ext cx="1754187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solidFill>
                  <a:srgbClr val="FF0000"/>
                </a:solidFill>
                <a:latin typeface="Comic Sans MS" pitchFamily="66" charset="0"/>
              </a:rPr>
              <a:t>Наши награды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59632" y="1196752"/>
            <a:ext cx="705678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ru-RU" sz="2400" dirty="0" smtClean="0">
                <a:latin typeface="Comic Sans MS" pitchFamily="66" charset="0"/>
              </a:rPr>
              <a:t>На начало и конец года проведена диагностика планируемых промежуточных результатов освоения программы детьми. По результатам диагностики на начало учебного года у детей в основном преобладает низкий и средний уровень развития, а на конец - низкий уровень усвоения программы детьми сведён к минимуму, знания детей прочные</a:t>
            </a:r>
            <a:r>
              <a:rPr lang="ru-RU" dirty="0" smtClean="0">
                <a:latin typeface="Comic Sans MS" pitchFamily="66" charset="0"/>
              </a:rPr>
              <a:t>. </a:t>
            </a:r>
            <a:endParaRPr lang="ru-RU" dirty="0">
              <a:latin typeface="Comic Sans MS" pitchFamily="66" charset="0"/>
            </a:endParaRPr>
          </a:p>
        </p:txBody>
      </p:sp>
      <p:sp>
        <p:nvSpPr>
          <p:cNvPr id="4" name="Прямоугольник 8"/>
          <p:cNvSpPr>
            <a:spLocks noChangeArrowheads="1"/>
          </p:cNvSpPr>
          <p:nvPr/>
        </p:nvSpPr>
        <p:spPr bwMode="auto">
          <a:xfrm>
            <a:off x="2195736" y="620688"/>
            <a:ext cx="4633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400" b="1" dirty="0" smtClean="0">
                <a:solidFill>
                  <a:srgbClr val="FF0000"/>
                </a:solidFill>
                <a:latin typeface="Comic Sans MS" pitchFamily="66" charset="0"/>
              </a:rPr>
              <a:t>Педагогическая диагностика</a:t>
            </a:r>
            <a:endParaRPr lang="ru-RU" sz="24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Прямоугольник 6"/>
          <p:cNvSpPr>
            <a:spLocks noChangeArrowheads="1"/>
          </p:cNvSpPr>
          <p:nvPr/>
        </p:nvSpPr>
        <p:spPr bwMode="auto">
          <a:xfrm>
            <a:off x="4067944" y="476672"/>
            <a:ext cx="1263650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200" b="1" dirty="0">
                <a:solidFill>
                  <a:srgbClr val="FF0000"/>
                </a:solidFill>
                <a:latin typeface="Comic Sans MS" pitchFamily="66" charset="0"/>
              </a:rPr>
              <a:t>Октябрь</a:t>
            </a: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259632" y="980728"/>
          <a:ext cx="7416824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4" name="Прямоугольник 7"/>
          <p:cNvSpPr>
            <a:spLocks noChangeArrowheads="1"/>
          </p:cNvSpPr>
          <p:nvPr/>
        </p:nvSpPr>
        <p:spPr bwMode="auto">
          <a:xfrm>
            <a:off x="4211960" y="764704"/>
            <a:ext cx="120015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sz="2200" b="1" dirty="0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Апрель</a:t>
            </a:r>
            <a:endParaRPr lang="ru-RU" sz="22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9" name="Диаграмма 8"/>
          <p:cNvGraphicFramePr/>
          <p:nvPr/>
        </p:nvGraphicFramePr>
        <p:xfrm>
          <a:off x="1187624" y="1484784"/>
          <a:ext cx="756084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1"/>
          <p:cNvSpPr>
            <a:spLocks noChangeArrowheads="1"/>
          </p:cNvSpPr>
          <p:nvPr/>
        </p:nvSpPr>
        <p:spPr bwMode="auto">
          <a:xfrm>
            <a:off x="2843213" y="1052513"/>
            <a:ext cx="5238750" cy="384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>
                <a:solidFill>
                  <a:srgbClr val="FF0000"/>
                </a:solidFill>
                <a:latin typeface="Comic Sans MS" pitchFamily="66" charset="0"/>
              </a:rPr>
              <a:t>Задание на лето</a:t>
            </a:r>
          </a:p>
          <a:p>
            <a:pPr algn="ctr" eaLnBrk="1" hangingPunct="1"/>
            <a:r>
              <a:rPr lang="ru-RU" sz="240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ru-RU" sz="2400">
                <a:latin typeface="Comic Sans MS" pitchFamily="66" charset="0"/>
              </a:rPr>
              <a:t>собрать природный и бросовый материал для поделок в  новом учебном году (шишки, желуди, скорлупу грецких орех, разных коробочек, пластмассовые яички из-под киндер сюрпризов, пуговицы, ракушки, веточки от винограда, косточки от фруктов и ягод и т.д.</a:t>
            </a:r>
            <a:r>
              <a:rPr lang="ru-RU" sz="240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Прямоугольник 1"/>
          <p:cNvSpPr>
            <a:spLocks noChangeArrowheads="1"/>
          </p:cNvSpPr>
          <p:nvPr/>
        </p:nvSpPr>
        <p:spPr bwMode="auto">
          <a:xfrm>
            <a:off x="395288" y="549275"/>
            <a:ext cx="8424862" cy="409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000">
                <a:latin typeface="Comic Sans MS" pitchFamily="66" charset="0"/>
              </a:rPr>
              <a:t>А теперь немного о том, чем мы занимались в течение этого года. В течение года в работе с детьми использовали современные педагогические технологии, образовательная деятельность проходила с использованием аудиосистемы, интерактивной доски, дидактического материала, мольбертов, магнитных досок, различных игрушек, пособий и др. Использовали новые формы игр, такие как: игры – сказки, путешествия, сюрпризы экспериментирования.</a:t>
            </a:r>
          </a:p>
          <a:p>
            <a:pPr algn="ctr" eaLnBrk="1" hangingPunct="1"/>
            <a:r>
              <a:rPr lang="ru-RU" sz="2000">
                <a:latin typeface="Comic Sans MS" pitchFamily="66" charset="0"/>
              </a:rPr>
              <a:t>Наша с вами задача была - развить желание ребенка учиться, познавать новое. Все знания ребенок приобретал в игре. Любые даже самые сложные знания мы старались преподнести ребенку в игровой форме, где и побегать можно, и сказки услышать, и рассуждать.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3"/>
          <p:cNvSpPr>
            <a:spLocks noChangeArrowheads="1"/>
          </p:cNvSpPr>
          <p:nvPr/>
        </p:nvSpPr>
        <p:spPr bwMode="auto">
          <a:xfrm>
            <a:off x="1116013" y="517525"/>
            <a:ext cx="7777162" cy="514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228600" algn="ctr" eaLnBrk="1" hangingPunct="1"/>
            <a:r>
              <a:rPr lang="ru-RU" sz="2400" b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Рекомендации для родителей</a:t>
            </a:r>
            <a:r>
              <a:rPr lang="ru-RU" sz="1400" b="1">
                <a:solidFill>
                  <a:srgbClr val="FF0000"/>
                </a:solidFill>
                <a:latin typeface="Comic Sans MS" pitchFamily="66" charset="0"/>
                <a:cs typeface="Times New Roman" pitchFamily="18" charset="0"/>
              </a:rPr>
              <a:t> </a:t>
            </a:r>
          </a:p>
          <a:p>
            <a:pPr indent="228600" algn="ctr" eaLnBrk="1" hangingPunct="1"/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Знакомить детей с природными явлениями, происходящими летом в неживой и живой природе. Побуждать видеть природные взаимосвязи. </a:t>
            </a:r>
          </a:p>
          <a:p>
            <a:pPr indent="228600" algn="ctr" eaLnBrk="1" hangingPunct="1"/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(Например, тучи на небе, значит, будет дождь и т. п.)</a:t>
            </a:r>
            <a:endParaRPr lang="ru-RU" sz="1600">
              <a:latin typeface="Comic Sans MS" pitchFamily="66" charset="0"/>
              <a:cs typeface="Times New Roman" pitchFamily="18" charset="0"/>
            </a:endParaRPr>
          </a:p>
          <a:p>
            <a:pPr indent="228600" algn="ctr"/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Рассматривать растения, называть их части: ствол, ветка, лист, цветок, плод, корень, лепесток,. Учить различать и называть несколько видов деревьев и кустарников. Сравнивать их, определяя сходство и отличие. </a:t>
            </a:r>
          </a:p>
          <a:p>
            <a:pPr indent="228600" algn="ctr"/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(Например, сравнить тополь и берёзу, сирень и рябину).</a:t>
            </a:r>
            <a:endParaRPr lang="ru-RU" sz="1600">
              <a:latin typeface="Comic Sans MS" pitchFamily="66" charset="0"/>
              <a:cs typeface="Times New Roman" pitchFamily="18" charset="0"/>
            </a:endParaRPr>
          </a:p>
          <a:p>
            <a:pPr indent="228600" algn="ctr"/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Отдыхая на реке, озере, море тоже развивайте детскую наблюдательность и умение сравнивать. Чем похожи, чем отличаются эти водоёмы? Объясните, что такое течение, берега, волны, прибой. </a:t>
            </a:r>
            <a:endParaRPr lang="ru-RU" sz="1600">
              <a:latin typeface="Comic Sans MS" pitchFamily="66" charset="0"/>
              <a:cs typeface="Times New Roman" pitchFamily="18" charset="0"/>
            </a:endParaRPr>
          </a:p>
          <a:p>
            <a:pPr indent="228600" algn="ctr"/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Летом создавайте детям условия для игр с природным материалом </a:t>
            </a:r>
            <a:r>
              <a:rPr lang="ru-RU" sz="1600" i="1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(шишками, камешками, листьями, веточками, песком, глиной и пр.)</a:t>
            </a:r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 Дети учатся использовать предметы - заместители (например, палочку вместо ложечки для куклы, камешки, вместо конфет для неё). Это развивает фантазию и творческие способности.</a:t>
            </a:r>
            <a:endParaRPr lang="ru-RU" sz="1600">
              <a:latin typeface="Comic Sans MS" pitchFamily="66" charset="0"/>
              <a:cs typeface="Times New Roman" pitchFamily="18" charset="0"/>
            </a:endParaRPr>
          </a:p>
          <a:p>
            <a:pPr indent="228600" algn="ctr"/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Учите ребёнка различать и правильно называть величины предметов и объектов, а не только </a:t>
            </a:r>
            <a:r>
              <a:rPr lang="ru-RU" sz="1600" i="1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«большой – маленький»</a:t>
            </a:r>
            <a:r>
              <a:rPr lang="ru-RU" sz="1600">
                <a:solidFill>
                  <a:srgbClr val="111111"/>
                </a:solidFill>
                <a:latin typeface="Comic Sans MS" pitchFamily="66" charset="0"/>
                <a:cs typeface="Times New Roman" pitchFamily="18" charset="0"/>
              </a:rPr>
              <a:t>. Например, ствол толстый и тонкий, дерево высокое и низкое, ветка длинная и короткая, река широкая, а ручей узкий и т. д.</a:t>
            </a:r>
            <a:endParaRPr lang="ru-RU" sz="1600">
              <a:latin typeface="Comic Sans MS" pitchFamily="66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3"/>
          <p:cNvSpPr>
            <a:spLocks noChangeArrowheads="1"/>
          </p:cNvSpPr>
          <p:nvPr/>
        </p:nvSpPr>
        <p:spPr bwMode="auto">
          <a:xfrm>
            <a:off x="1258888" y="519113"/>
            <a:ext cx="7489825" cy="501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sz="1600">
                <a:latin typeface="Comic Sans MS" pitchFamily="66" charset="0"/>
              </a:rPr>
              <a:t>Упражнять в ориентировке в пространстве, помогут вам,  дидактические игры </a:t>
            </a:r>
            <a:r>
              <a:rPr lang="ru-RU" sz="1600" i="1">
                <a:latin typeface="Comic Sans MS" pitchFamily="66" charset="0"/>
              </a:rPr>
              <a:t>«Спрячь игрушку»</a:t>
            </a:r>
            <a:r>
              <a:rPr lang="ru-RU" sz="1600">
                <a:latin typeface="Comic Sans MS" pitchFamily="66" charset="0"/>
              </a:rPr>
              <a:t> (под стул, на полку, за спину, т. д.),  </a:t>
            </a:r>
            <a:r>
              <a:rPr lang="ru-RU" sz="1600" i="1">
                <a:latin typeface="Comic Sans MS" pitchFamily="66" charset="0"/>
              </a:rPr>
              <a:t>«Делай, как я скажу»</a:t>
            </a:r>
            <a:r>
              <a:rPr lang="ru-RU" sz="1600">
                <a:latin typeface="Comic Sans MS" pitchFamily="66" charset="0"/>
              </a:rPr>
              <a:t> (два шага вперёд, один шаг вправо, подними левую руку вверх, закрой правой рукой левый глаз и т. д.), и т.п. </a:t>
            </a:r>
          </a:p>
          <a:p>
            <a:pPr algn="ctr" eaLnBrk="1" hangingPunct="1"/>
            <a:r>
              <a:rPr lang="ru-RU" sz="1600">
                <a:latin typeface="Comic Sans MS" pitchFamily="66" charset="0"/>
              </a:rPr>
              <a:t>Учите детей сравнивать. Например, дерево и бревно, птицу и самолёт, ромашку и колокольчик, яблоко и грушу, девочку и куклу. В чём их отличие и есть ли сходство? Почему? </a:t>
            </a:r>
          </a:p>
          <a:p>
            <a:pPr algn="ctr" eaLnBrk="1" hangingPunct="1"/>
            <a:r>
              <a:rPr lang="ru-RU" sz="1600">
                <a:latin typeface="Comic Sans MS" pitchFamily="66" charset="0"/>
              </a:rPr>
              <a:t>Учите ребёнка доказывать своё мнение.</a:t>
            </a:r>
          </a:p>
          <a:p>
            <a:pPr algn="ctr" eaLnBrk="1" hangingPunct="1"/>
            <a:r>
              <a:rPr lang="ru-RU" sz="1600">
                <a:latin typeface="Comic Sans MS" pitchFamily="66" charset="0"/>
              </a:rPr>
              <a:t>Побуждать детей ежедневно рассказывать о погоде, о том, что они увидели, чем занимались. И если малыш допускает ошибки в построении предложений, исправьте его. Это способствует развитию грамматического строя и связной речи ребёнка. Развивайте речевое дыхание ребёнка, предлагая подуть в соломинку или на одуванчики, надувая шарики или мыльные пузыри. </a:t>
            </a:r>
          </a:p>
          <a:p>
            <a:pPr algn="ctr" eaLnBrk="1" hangingPunct="1"/>
            <a:r>
              <a:rPr lang="ru-RU" sz="1600">
                <a:latin typeface="Comic Sans MS" pitchFamily="66" charset="0"/>
              </a:rPr>
              <a:t> Всё это сформирует у детей целостное представление о лете, как о времени года, расширит их кругозор, разовьёт интеллект и любознательность, приобщит к удивительному миру природы. И, что особенно важно, совместный досуг, общие дела и игры сближают детей и родителей, улучшают домашний микроклимат и способствуют укреплению семьи.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4"/>
          <p:cNvSpPr>
            <a:spLocks noChangeArrowheads="1"/>
          </p:cNvSpPr>
          <p:nvPr/>
        </p:nvSpPr>
        <p:spPr bwMode="auto">
          <a:xfrm>
            <a:off x="1187450" y="2205038"/>
            <a:ext cx="6624638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Вот и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подошла </a:t>
            </a:r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к концу </a:t>
            </a:r>
            <a:r>
              <a:rPr lang="ru-RU" sz="2800" b="1" dirty="0" smtClean="0">
                <a:solidFill>
                  <a:srgbClr val="FF0000"/>
                </a:solidFill>
                <a:latin typeface="Comic Sans MS" pitchFamily="66" charset="0"/>
              </a:rPr>
              <a:t>наша презентация. </a:t>
            </a:r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Хотим вам выразить благодарность </a:t>
            </a:r>
          </a:p>
          <a:p>
            <a:pPr algn="ctr" eaLnBrk="1" hangingPunct="1"/>
            <a:r>
              <a:rPr lang="ru-RU" sz="2800" b="1" dirty="0">
                <a:solidFill>
                  <a:srgbClr val="FF0000"/>
                </a:solidFill>
                <a:latin typeface="Comic Sans MS" pitchFamily="66" charset="0"/>
              </a:rPr>
              <a:t>за помощь и сотрудничество в течение года.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67744" y="2132856"/>
            <a:ext cx="475252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</a:t>
            </a:r>
          </a:p>
          <a:p>
            <a:pPr algn="ctr" eaLnBrk="1" hangingPunct="1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</a:p>
          <a:p>
            <a:pPr algn="ctr" eaLnBrk="1" hangingPunct="1">
              <a:defRPr/>
            </a:pPr>
            <a:r>
              <a:rPr lang="ru-RU" sz="5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Прямоугольник 2"/>
          <p:cNvSpPr>
            <a:spLocks noChangeArrowheads="1"/>
          </p:cNvSpPr>
          <p:nvPr/>
        </p:nvSpPr>
        <p:spPr bwMode="auto">
          <a:xfrm>
            <a:off x="468313" y="1628775"/>
            <a:ext cx="8207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>
                <a:latin typeface="Comic Sans MS" pitchFamily="66" charset="0"/>
              </a:rPr>
              <a:t>Важную роль при этом имела предметно-развивающая среда, в которой проходит воспитательный процесс. Конечно, без Вашей помощи, дорогие родители, мы не обошлись. Нам приятно отметить, что за всё время работы, мы не встречали отказов на наши просьбы: принять участие в совместных конкурсах и выставках, праздниках и развлечениях.</a:t>
            </a:r>
          </a:p>
          <a:p>
            <a:pPr algn="ctr" eaLnBrk="1" hangingPunct="1"/>
            <a:r>
              <a:rPr lang="ru-RU" sz="2200">
                <a:latin typeface="Comic Sans MS" pitchFamily="66" charset="0"/>
              </a:rPr>
              <a:t>Хочется выразить благодарность Вам за понимание, помощь, отзывчивость, за участие в жизни группы. Вы действительно являетесь достойным примером для своих детей, примером доброжелательности, вежливости и отзывчивости.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1"/>
          <p:cNvSpPr>
            <a:spLocks noChangeArrowheads="1"/>
          </p:cNvSpPr>
          <p:nvPr/>
        </p:nvSpPr>
        <p:spPr bwMode="auto">
          <a:xfrm>
            <a:off x="2484438" y="1916113"/>
            <a:ext cx="62642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Comic Sans MS" pitchFamily="66" charset="0"/>
              </a:rPr>
              <a:t>В этом году, прошли различные выставки, в которых вы приняли активное участие. Порадовали всех нас своей неповторимостью. Каждый участник, каждая семья, проявили фантазию, показали себя как творческие инициативные люди.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813" y="3068638"/>
          <a:ext cx="6096000" cy="3714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6096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1475">
                <a:tc>
                  <a:txBody>
                    <a:bodyPr/>
                    <a:lstStyle/>
                    <a:p>
                      <a:endParaRPr lang="ru-RU" sz="1800" dirty="0"/>
                    </a:p>
                  </a:txBody>
                  <a:tcPr marT="45798" marB="45798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pic>
        <p:nvPicPr>
          <p:cNvPr id="2058" name="Picture 10" descr="C:\Users\HP\Desktop\фото дети незабудки\IMG_20200205_142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0570">
            <a:off x="4588520" y="102747"/>
            <a:ext cx="4479551" cy="33569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9" name="Picture 11" descr="C:\Users\HP\Desktop\фото дети незабудки\IMG_20200205_142624.jpg"/>
          <p:cNvPicPr>
            <a:picLocks noChangeAspect="1" noChangeArrowheads="1"/>
          </p:cNvPicPr>
          <p:nvPr/>
        </p:nvPicPr>
        <p:blipFill>
          <a:blip r:embed="rId4" cstate="print"/>
          <a:srcRect l="12792" t="17981" b="10097"/>
          <a:stretch>
            <a:fillRect/>
          </a:stretch>
        </p:blipFill>
        <p:spPr bwMode="auto">
          <a:xfrm rot="21078019">
            <a:off x="109414" y="445400"/>
            <a:ext cx="4660373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60" name="Picture 12" descr="C:\Users\HP\Desktop\фото дети незабудки\20200214_12085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652701">
            <a:off x="251520" y="3284984"/>
            <a:ext cx="4333189" cy="32498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C:\Users\HP\Desktop\фото дети незабудки\изображение_viber_2020-05-16_09-19-40.jpg"/>
          <p:cNvPicPr>
            <a:picLocks noChangeAspect="1" noChangeArrowheads="1"/>
          </p:cNvPicPr>
          <p:nvPr/>
        </p:nvPicPr>
        <p:blipFill>
          <a:blip r:embed="rId6" cstate="print"/>
          <a:srcRect l="10128" t="21790" b="11742"/>
          <a:stretch>
            <a:fillRect/>
          </a:stretch>
        </p:blipFill>
        <p:spPr bwMode="auto">
          <a:xfrm rot="21119326">
            <a:off x="4214779" y="3255023"/>
            <a:ext cx="3428197" cy="3380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2" name="Picture 4" descr="C:\Users\HP\Desktop\фото дети незабудки\IMG-5e73277179f1c5fdd528498d21107ce5-V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439612">
            <a:off x="7426511" y="3293392"/>
            <a:ext cx="1656184" cy="34101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1"/>
          <p:cNvSpPr>
            <a:spLocks noChangeArrowheads="1"/>
          </p:cNvSpPr>
          <p:nvPr/>
        </p:nvSpPr>
        <p:spPr bwMode="auto">
          <a:xfrm>
            <a:off x="611188" y="1628775"/>
            <a:ext cx="813752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400">
                <a:latin typeface="Comic Sans MS" pitchFamily="66" charset="0"/>
              </a:rPr>
              <a:t>Согласно  Федерального государственного образовательного стандарта дошкольного образования (ФГОС ДО) образовательная деятельность ведется по 5 образовательным областям:</a:t>
            </a:r>
          </a:p>
          <a:p>
            <a:pPr algn="ctr" eaLnBrk="1" hangingPunct="1"/>
            <a:endParaRPr lang="ru-RU" sz="2400">
              <a:latin typeface="Comic Sans MS" pitchFamily="66" charset="0"/>
            </a:endParaRP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• Социально-коммуникативное развитие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• Познавательное развитие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• Речевое развитие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• Художественно-эстетическое развитие</a:t>
            </a:r>
          </a:p>
          <a:p>
            <a:pPr algn="ctr" eaLnBrk="1" hangingPunct="1"/>
            <a:r>
              <a:rPr lang="ru-RU" sz="2400">
                <a:latin typeface="Comic Sans MS" pitchFamily="66" charset="0"/>
              </a:rPr>
              <a:t>• Физическое развитие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Прямоугольник 4"/>
          <p:cNvSpPr>
            <a:spLocks noChangeArrowheads="1"/>
          </p:cNvSpPr>
          <p:nvPr/>
        </p:nvSpPr>
        <p:spPr bwMode="auto">
          <a:xfrm>
            <a:off x="1187450" y="612775"/>
            <a:ext cx="7632700" cy="517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sz="2200" b="1">
                <a:solidFill>
                  <a:srgbClr val="FF0000"/>
                </a:solidFill>
                <a:latin typeface="Comic Sans MS" pitchFamily="66" charset="0"/>
              </a:rPr>
              <a:t>Физическое развитие.</a:t>
            </a:r>
            <a:r>
              <a:rPr lang="ru-RU" sz="2200">
                <a:solidFill>
                  <a:srgbClr val="FF0000"/>
                </a:solidFill>
                <a:latin typeface="Comic Sans MS" pitchFamily="66" charset="0"/>
              </a:rPr>
              <a:t> </a:t>
            </a:r>
          </a:p>
          <a:p>
            <a:pPr algn="ctr" eaLnBrk="1" hangingPunct="1"/>
            <a:endParaRPr lang="ru-RU" sz="2200">
              <a:latin typeface="Comic Sans MS" pitchFamily="66" charset="0"/>
            </a:endParaRPr>
          </a:p>
          <a:p>
            <a:pPr algn="ctr" eaLnBrk="1" hangingPunct="1"/>
            <a:r>
              <a:rPr lang="ru-RU" sz="2200">
                <a:latin typeface="Comic Sans MS" pitchFamily="66" charset="0"/>
              </a:rPr>
              <a:t>Каждый день проводились: зарядка, дыхательные упражнения, зрительная гимнастика, физ. минутки, упражнения с Су-Джок,  хождение по массажным дорожкам, подвижные игры, прогулки, 3 занятия в неделю физической культуры и одно занятие в бассейне . На конец года стоит отметить, что дети физически развивались, с желанием двигались, с интересом выполняли разнообразные физические упражнения и с удовольствием учились плавать. </a:t>
            </a:r>
          </a:p>
          <a:p>
            <a:pPr algn="ctr" eaLnBrk="1" hangingPunct="1"/>
            <a:endParaRPr lang="ru-RU" sz="2200">
              <a:latin typeface="Comic Sans MS" pitchFamily="66" charset="0"/>
            </a:endParaRPr>
          </a:p>
          <a:p>
            <a:pPr algn="ctr" eaLnBrk="1" hangingPunct="1"/>
            <a:r>
              <a:rPr lang="ru-RU" sz="2200">
                <a:latin typeface="Comic Sans MS" pitchFamily="66" charset="0"/>
              </a:rPr>
              <a:t>Задание на лето - больше игр с мячами (бросание мяча вниз, вверх, об пол, ловля мяча, метание на дальность).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Тема4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Тема4</Template>
  <TotalTime>4430</TotalTime>
  <Words>763</Words>
  <Application>Microsoft Office PowerPoint</Application>
  <PresentationFormat>Экран (4:3)</PresentationFormat>
  <Paragraphs>111</Paragraphs>
  <Slides>43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43</vt:i4>
      </vt:variant>
    </vt:vector>
  </HeadingPairs>
  <TitlesOfParts>
    <vt:vector size="47" baseType="lpstr">
      <vt:lpstr>Тема4</vt:lpstr>
      <vt:lpstr>1_Тема Office</vt:lpstr>
      <vt:lpstr>2_Тема Office</vt:lpstr>
      <vt:lpstr>2_Тема4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DAY</dc:creator>
  <cp:lastModifiedBy>Пользователь</cp:lastModifiedBy>
  <cp:revision>295</cp:revision>
  <cp:lastPrinted>2018-06-28T16:04:18Z</cp:lastPrinted>
  <dcterms:created xsi:type="dcterms:W3CDTF">2015-06-02T17:52:54Z</dcterms:created>
  <dcterms:modified xsi:type="dcterms:W3CDTF">2020-05-25T03:33:19Z</dcterms:modified>
  <cp:contentStatus>Окончательное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MarkAsFinal">
    <vt:bool>true</vt:bool>
  </property>
</Properties>
</file>