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6" r:id="rId5"/>
    <p:sldId id="261" r:id="rId6"/>
    <p:sldId id="262" r:id="rId7"/>
    <p:sldId id="263" r:id="rId8"/>
    <p:sldId id="264" r:id="rId9"/>
    <p:sldId id="269" r:id="rId10"/>
    <p:sldId id="265" r:id="rId11"/>
    <p:sldId id="270" r:id="rId12"/>
    <p:sldId id="288" r:id="rId13"/>
    <p:sldId id="268" r:id="rId14"/>
    <p:sldId id="301" r:id="rId15"/>
    <p:sldId id="272" r:id="rId16"/>
    <p:sldId id="275" r:id="rId17"/>
    <p:sldId id="273" r:id="rId18"/>
    <p:sldId id="277" r:id="rId19"/>
    <p:sldId id="278" r:id="rId20"/>
    <p:sldId id="282" r:id="rId21"/>
    <p:sldId id="280" r:id="rId22"/>
    <p:sldId id="284" r:id="rId23"/>
    <p:sldId id="287" r:id="rId24"/>
    <p:sldId id="285" r:id="rId25"/>
    <p:sldId id="289" r:id="rId26"/>
    <p:sldId id="290" r:id="rId27"/>
    <p:sldId id="286" r:id="rId28"/>
    <p:sldId id="291" r:id="rId29"/>
    <p:sldId id="292" r:id="rId30"/>
    <p:sldId id="295" r:id="rId31"/>
    <p:sldId id="293" r:id="rId32"/>
    <p:sldId id="309" r:id="rId33"/>
    <p:sldId id="296" r:id="rId34"/>
    <p:sldId id="297" r:id="rId35"/>
    <p:sldId id="298" r:id="rId36"/>
    <p:sldId id="299" r:id="rId37"/>
    <p:sldId id="300" r:id="rId38"/>
    <p:sldId id="306" r:id="rId39"/>
    <p:sldId id="307" r:id="rId40"/>
    <p:sldId id="305" r:id="rId41"/>
    <p:sldId id="304" r:id="rId42"/>
    <p:sldId id="283" r:id="rId43"/>
    <p:sldId id="308" r:id="rId44"/>
    <p:sldId id="310" r:id="rId45"/>
    <p:sldId id="311" r:id="rId46"/>
    <p:sldId id="312" r:id="rId47"/>
    <p:sldId id="313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2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pn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.pn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.png"/><Relationship Id="rId7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2.png"/><Relationship Id="rId7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76919" y="764704"/>
            <a:ext cx="600837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anose="020B0604020202020204" pitchFamily="34" charset="0"/>
              </a:rPr>
              <a:t>Презентация для родителей</a:t>
            </a:r>
          </a:p>
          <a:p>
            <a:pPr algn="ctr" eaLnBrk="1" hangingPunct="1"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anose="020B0604020202020204" pitchFamily="34" charset="0"/>
              </a:rPr>
              <a:t>младшей группы №2 </a:t>
            </a:r>
          </a:p>
          <a:p>
            <a:pPr algn="ctr" eaLnBrk="1" hangingPunct="1">
              <a:defRPr/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Arial" panose="020B0604020202020204" pitchFamily="34" charset="0"/>
              </a:rPr>
              <a:t>«Пчёлки»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2354312" y="2996952"/>
            <a:ext cx="623098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dirty="0"/>
              <a:t> 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Есть на свете чудо сад! </a:t>
            </a:r>
          </a:p>
          <a:p>
            <a:pPr algn="ctr" eaLnBrk="1" hangingPunct="1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 этот сад идти я рад!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414345" y="5805264"/>
            <a:ext cx="37695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Подготовили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воспитатели: </a:t>
            </a:r>
          </a:p>
          <a:p>
            <a:pPr algn="ctr" eaLnBrk="1" hangingPunct="1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Балова О.И., Пачганова И.А.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5371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D:\Viber\media\Viber Images\IMG-5e0077cdffea8a2247bc5b0da8e8a0db-V.jpg"/>
          <p:cNvPicPr/>
          <p:nvPr/>
        </p:nvPicPr>
        <p:blipFill>
          <a:blip r:embed="rId4" cstate="print"/>
          <a:srcRect r="3153"/>
          <a:stretch>
            <a:fillRect/>
          </a:stretch>
        </p:blipFill>
        <p:spPr bwMode="auto">
          <a:xfrm>
            <a:off x="2071670" y="3929066"/>
            <a:ext cx="3429024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Viber\media\Viber Images\IMG-5f43a0db9596a09f532efb34e9a4af4c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285728"/>
            <a:ext cx="407196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Camera\Camera\IMG_20191223_141445.jpg"/>
          <p:cNvPicPr/>
          <p:nvPr/>
        </p:nvPicPr>
        <p:blipFill>
          <a:blip r:embed="rId6" cstate="print"/>
          <a:srcRect l="2326" r="2597"/>
          <a:stretch>
            <a:fillRect/>
          </a:stretch>
        </p:blipFill>
        <p:spPr bwMode="auto">
          <a:xfrm>
            <a:off x="5786446" y="714356"/>
            <a:ext cx="321471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153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D:\Camera\Camera\IMG_20191223_1409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881" y="142852"/>
            <a:ext cx="2843213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Camera\Camera\IMG_20191223_141358.jpg"/>
          <p:cNvPicPr/>
          <p:nvPr/>
        </p:nvPicPr>
        <p:blipFill>
          <a:blip r:embed="rId5" cstate="print"/>
          <a:srcRect l="4009" r="2352" b="1923"/>
          <a:stretch>
            <a:fillRect/>
          </a:stretch>
        </p:blipFill>
        <p:spPr bwMode="auto">
          <a:xfrm>
            <a:off x="6143636" y="142852"/>
            <a:ext cx="286310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Viber\media\Viber Images\IMG-bce9c41aec81f1efe8f0c4056160f7ca-V.jpg"/>
          <p:cNvPicPr/>
          <p:nvPr/>
        </p:nvPicPr>
        <p:blipFill>
          <a:blip r:embed="rId6"/>
          <a:srcRect l="7055" r="8765"/>
          <a:stretch>
            <a:fillRect/>
          </a:stretch>
        </p:blipFill>
        <p:spPr bwMode="auto">
          <a:xfrm>
            <a:off x="2857488" y="3714752"/>
            <a:ext cx="3248025" cy="289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153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D:\Viber\media\Viber Images\IMG-14a51d5e9c834d5e39ebdb17c6d51dc1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196752"/>
            <a:ext cx="3240360" cy="468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Camera\Camera\IMG_20191227_143245.jpg"/>
          <p:cNvPicPr/>
          <p:nvPr/>
        </p:nvPicPr>
        <p:blipFill>
          <a:blip r:embed="rId5" cstate="print"/>
          <a:srcRect l="3848" t="2644" r="2672"/>
          <a:stretch>
            <a:fillRect/>
          </a:stretch>
        </p:blipFill>
        <p:spPr bwMode="auto">
          <a:xfrm>
            <a:off x="5652120" y="188640"/>
            <a:ext cx="3296290" cy="472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943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D:\Camera\Camera\IMG_20200211_065217.jpg"/>
          <p:cNvPicPr/>
          <p:nvPr/>
        </p:nvPicPr>
        <p:blipFill>
          <a:blip r:embed="rId4" cstate="print"/>
          <a:srcRect l="1764" t="21795"/>
          <a:stretch>
            <a:fillRect/>
          </a:stretch>
        </p:blipFill>
        <p:spPr bwMode="auto">
          <a:xfrm>
            <a:off x="1928794" y="142852"/>
            <a:ext cx="4867275" cy="290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Camera\Camera\IMG_20200211_100904.jpg"/>
          <p:cNvPicPr/>
          <p:nvPr/>
        </p:nvPicPr>
        <p:blipFill>
          <a:blip r:embed="rId5" cstate="print"/>
          <a:srcRect l="17110" r="8745"/>
          <a:stretch>
            <a:fillRect/>
          </a:stretch>
        </p:blipFill>
        <p:spPr bwMode="auto">
          <a:xfrm>
            <a:off x="7000892" y="428604"/>
            <a:ext cx="1857388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Camera\Camera\IMG_20200204_075535.jpg"/>
          <p:cNvPicPr/>
          <p:nvPr/>
        </p:nvPicPr>
        <p:blipFill>
          <a:blip r:embed="rId6" cstate="print"/>
          <a:srcRect l="22039" r="28374"/>
          <a:stretch>
            <a:fillRect/>
          </a:stretch>
        </p:blipFill>
        <p:spPr bwMode="auto">
          <a:xfrm>
            <a:off x="2786050" y="3214686"/>
            <a:ext cx="1285884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Camera\Camera\IMG_20200206_093843.jpg"/>
          <p:cNvPicPr/>
          <p:nvPr/>
        </p:nvPicPr>
        <p:blipFill>
          <a:blip r:embed="rId7" cstate="print"/>
          <a:srcRect l="29412" r="14706"/>
          <a:stretch>
            <a:fillRect/>
          </a:stretch>
        </p:blipFill>
        <p:spPr bwMode="auto">
          <a:xfrm>
            <a:off x="1071538" y="2786058"/>
            <a:ext cx="1357322" cy="344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Camera\Camera\IMG_20200218_12433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3214686"/>
            <a:ext cx="2438400" cy="342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153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G:\с флешки 03.12.2019\фото для сайта 27.02.2020\Военно-спортивные  состязания Подрастём и в Армию пойдём\IMG_20200220_1634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862" y="1052736"/>
            <a:ext cx="2676525" cy="4436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G:\с флешки 03.12.2019\фото для сайта 27.02.2020\Военно-спортивные  состязания Подрастём и в Армию пойдём\IMG_20200220_1707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5616" y="212862"/>
            <a:ext cx="5474236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6012160" y="3661222"/>
            <a:ext cx="29774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Военно-спортивные  состязания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«Подрастём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и в Армию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пойдём»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5" name="Рисунок 14" descr="G:\с флешки 03.12.2019\23 февраля младшая группа 2020\благодарности картинки\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12037"/>
            <a:ext cx="2593975" cy="3667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9178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D:\Camera\Camera\IMG_20200225_152856.jpg"/>
          <p:cNvPicPr/>
          <p:nvPr/>
        </p:nvPicPr>
        <p:blipFill>
          <a:blip r:embed="rId4" cstate="print"/>
          <a:srcRect l="22929" t="9976" r="20470" b="5889"/>
          <a:stretch>
            <a:fillRect/>
          </a:stretch>
        </p:blipFill>
        <p:spPr bwMode="auto">
          <a:xfrm>
            <a:off x="1475656" y="620688"/>
            <a:ext cx="1857387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Camera\Camera\IMG_20200227_171012.jpg"/>
          <p:cNvPicPr/>
          <p:nvPr/>
        </p:nvPicPr>
        <p:blipFill>
          <a:blip r:embed="rId5" cstate="print"/>
          <a:srcRect l="19401" t="8774" r="23998"/>
          <a:stretch>
            <a:fillRect/>
          </a:stretch>
        </p:blipFill>
        <p:spPr bwMode="auto">
          <a:xfrm>
            <a:off x="7200329" y="764704"/>
            <a:ext cx="1785950" cy="369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Camera\Camera\IMG_20200302_14170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5647" y="3464958"/>
            <a:ext cx="2198834" cy="320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G:\Camera\Camera\IMG_20200310_13123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3472" y="141008"/>
            <a:ext cx="24003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Camera\Camera\IMG_20200302_14162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70391" y="3464958"/>
            <a:ext cx="2286016" cy="320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741681" y="3341408"/>
            <a:ext cx="48574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Конкурс «Кукла в военной форме»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343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D:\Viber\media\Viber Images\IMG-6407f48463e0327fd3c8190390f84488-V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142852"/>
            <a:ext cx="3311525" cy="441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Camera\Camera\IMG_20200211_0652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28604"/>
            <a:ext cx="3332956" cy="444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Camera\Camera\IMG_20200218_12440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3214686"/>
            <a:ext cx="242894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15343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D:\Camera\IMG_20200323_070606.jpg"/>
          <p:cNvPicPr/>
          <p:nvPr/>
        </p:nvPicPr>
        <p:blipFill>
          <a:blip r:embed="rId4" cstate="print"/>
          <a:srcRect l="6414" t="27350" r="8284" b="5556"/>
          <a:stretch>
            <a:fillRect/>
          </a:stretch>
        </p:blipFill>
        <p:spPr bwMode="auto">
          <a:xfrm>
            <a:off x="2428860" y="214290"/>
            <a:ext cx="50673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Camera\Camera\IMG_20200302_1415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3286124"/>
            <a:ext cx="2471027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Camera\Camera\IMG_20200303_1233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286124"/>
            <a:ext cx="2400424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15343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714480" y="1428736"/>
            <a:ext cx="7177109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Согласно  Федерального государственного образовательного стандарта дошкольного образования (ФГОС ДО) образовательная деятельность ведется по 5 образовательным областям:</a:t>
            </a:r>
          </a:p>
          <a:p>
            <a:pPr algn="ctr" eaLnBrk="1" hangingPunct="1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 eaLnBrk="1" hangingPunct="1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• Социально-коммуникативное развитие</a:t>
            </a:r>
          </a:p>
          <a:p>
            <a:pPr algn="ctr" eaLnBrk="1" hangingPunct="1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• Познавательное развитие</a:t>
            </a:r>
          </a:p>
          <a:p>
            <a:pPr algn="ctr" eaLnBrk="1" hangingPunct="1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• Речевое развитие</a:t>
            </a:r>
          </a:p>
          <a:p>
            <a:pPr algn="ctr" eaLnBrk="1" hangingPunct="1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• Художественно-эстетическое развитие</a:t>
            </a:r>
          </a:p>
          <a:p>
            <a:pPr algn="ctr" eaLnBrk="1" hangingPunct="1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• Физическое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xmlns="" val="2015343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780447" y="476672"/>
            <a:ext cx="7177109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С детьми систематически проводилась организованная образовательная деятельность в соответствии с основной образовательной программой ДО, комплексно-тематическим планированием, и утверждённым расписанием организованной образовательной деятельности. Работа по темам велась не только в организованной образовательной деятельности, но и в режимных моментах и самостоятельной деятельности детей. Поставленные задачи достигнуты в процессе осуществления разнообразных видов деятельности: игровой, коммуникативной, трудовой, познавательно-исследовательской, продуктивной, музыкально-художественной и чтения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343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411760" y="1371890"/>
            <a:ext cx="590465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Уважаемые родители!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 eaLnBrk="1" hangingPunct="1"/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Мы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рады, что вы нашли время для просмотра нашей презентации.</a:t>
            </a:r>
          </a:p>
          <a:p>
            <a:pPr algn="ctr" eaLnBrk="1" hangingPunct="1"/>
            <a:r>
              <a:rPr lang="ru-RU" sz="2400" dirty="0" smtClean="0">
                <a:latin typeface="Comic Sans MS" pitchFamily="66" charset="0"/>
              </a:rPr>
              <a:t> 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7612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785918" y="785794"/>
            <a:ext cx="7177109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К началу учебного года была создана развивающая среда, которая была разделена на центры с учётом возрастных особенностей детей. Размещение оборудования организовано таким образом, чтобы дети могли, в соответствии со своими интересами и желаниями, свободно заниматься в одно и то же время, разными видами деятельности, не мешая друг другу.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343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G:\Camera\IMG_20191015_1305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2718"/>
            <a:ext cx="2162175" cy="28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Camera\IMG_20191015_13303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01"/>
          <a:stretch>
            <a:fillRect/>
          </a:stretch>
        </p:blipFill>
        <p:spPr bwMode="auto">
          <a:xfrm>
            <a:off x="3605982" y="116632"/>
            <a:ext cx="1865868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Camera\IMG_20191021_06442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7" r="16734"/>
          <a:stretch/>
        </p:blipFill>
        <p:spPr bwMode="auto">
          <a:xfrm>
            <a:off x="5340201" y="260648"/>
            <a:ext cx="1759527" cy="287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G:\Camera\IMG_20191021_07185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06" r="15385" b="4745"/>
          <a:stretch/>
        </p:blipFill>
        <p:spPr bwMode="auto">
          <a:xfrm>
            <a:off x="7020272" y="116632"/>
            <a:ext cx="2121768" cy="35746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Рисунок 10" descr="D:\Camera\IMG_20200206_131421.jpg"/>
          <p:cNvPicPr/>
          <p:nvPr/>
        </p:nvPicPr>
        <p:blipFill>
          <a:blip r:embed="rId8" cstate="print"/>
          <a:srcRect l="2084" r="1871" b="1923"/>
          <a:stretch>
            <a:fillRect/>
          </a:stretch>
        </p:blipFill>
        <p:spPr bwMode="auto">
          <a:xfrm>
            <a:off x="827584" y="3284984"/>
            <a:ext cx="2132561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G:\Camera\IMG_20191230_07194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0557" y="2619282"/>
            <a:ext cx="2064385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Camera\IMG_20191015_125746.jpg"/>
          <p:cNvPicPr/>
          <p:nvPr/>
        </p:nvPicPr>
        <p:blipFill>
          <a:blip r:embed="rId10" cstate="print"/>
          <a:srcRect t="28205" r="7964"/>
          <a:stretch>
            <a:fillRect/>
          </a:stretch>
        </p:blipFill>
        <p:spPr bwMode="auto">
          <a:xfrm>
            <a:off x="3586986" y="5003713"/>
            <a:ext cx="3009900" cy="176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5214942" y="3929066"/>
            <a:ext cx="37695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Наша предметно-развивающая среда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032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71670" y="214290"/>
            <a:ext cx="678661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Социально-коммуникативное развитие.</a:t>
            </a:r>
          </a:p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Уделяли большое внимание нравственному воспитанию. Воспитывали бережное и доброе отношение к сверстникам и взрослым. Приучали детей общаться спокойно, без крика. Учили детей здороваться и прощаться; излагать собственные просьбы спокойно, употребляя слова «спасибо», «пожалуйста». Приучали детей не перебивать говорящего. Воспитывали отрицательное отношение к грубости и жадности.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Формировали у детей умение не только самостоятельно обслуживать себя, но и приучали поддерживать порядок в игровой комнате, на участке д/сада, на веранде, привлекали к выполнению простейших трудовых действий. Дети активно помогали в уборке игрушек после игры. Будем стараться и дальше развивать трудовые навыки у детей.</a:t>
            </a:r>
          </a:p>
        </p:txBody>
      </p:sp>
    </p:spTree>
    <p:extLst>
      <p:ext uri="{BB962C8B-B14F-4D97-AF65-F5344CB8AC3E}">
        <p14:creationId xmlns:p14="http://schemas.microsoft.com/office/powerpoint/2010/main" xmlns="" val="2015343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G:\Camera\IMG_20190919_08261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33" t="27644" r="21955" b="14303"/>
          <a:stretch/>
        </p:blipFill>
        <p:spPr bwMode="auto">
          <a:xfrm>
            <a:off x="986345" y="111705"/>
            <a:ext cx="2448272" cy="40770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G:\Camera\IMG_20190919_10044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19"/>
          <a:stretch/>
        </p:blipFill>
        <p:spPr bwMode="auto">
          <a:xfrm>
            <a:off x="6640259" y="162648"/>
            <a:ext cx="2480254" cy="37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Camera\IMG_20200317_11094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05" t="26563" r="30288" b="45313"/>
          <a:stretch/>
        </p:blipFill>
        <p:spPr bwMode="auto">
          <a:xfrm>
            <a:off x="1475656" y="4023332"/>
            <a:ext cx="3046781" cy="26701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 descr="G:\Camera\IMG_20200206_09300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36" t="27164" r="14590" b="22596"/>
          <a:stretch/>
        </p:blipFill>
        <p:spPr bwMode="auto">
          <a:xfrm>
            <a:off x="3635896" y="181051"/>
            <a:ext cx="2866710" cy="2996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Рисунок 10" descr="G:\Camera\Camera\IMG_20200317_11114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63" t="25720" r="26602" b="35818"/>
          <a:stretch/>
        </p:blipFill>
        <p:spPr bwMode="auto">
          <a:xfrm>
            <a:off x="4725267" y="3284984"/>
            <a:ext cx="2475062" cy="34951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002465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6472"/>
            <a:ext cx="71623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Познавательное развитие.</a:t>
            </a:r>
          </a:p>
          <a:p>
            <a:pPr algn="ctr"/>
            <a:endParaRPr lang="ru-RU" sz="1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Работа по окружающему миру осуществлялась систематически и последовательно: мы знакомили детей с предметами ближайшего окружения, с явлениями общественной жизни, с трудом взрослых. В результате все дети различают и называют игрушки, предметы мебели, одежды, посуды, овощи и фрукты. Учили различать и называть диких животных. Знакомили детей с отличительными особенностями животных, птиц, рыб.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Наблюдали за красотой природных явлений (листопадом, снегопадом, цветущими цветами и т.д.), деревьями. Дети знают ель, берёзу, рябину. Формировали бережное отношение к окружающей природе. Предлагали для рассматривания картинки, игрушки, предметы; приучали слушать и слышать рассказ воспитателя; уметь отвечать на заданный вопрос, поделиться информацией. Большинство детей умеют различать предметы по величине и форме; различают понятия «много – мало», «много» и «один». Знают и называют основные цвета.</a:t>
            </a:r>
          </a:p>
        </p:txBody>
      </p:sp>
    </p:spTree>
    <p:extLst>
      <p:ext uri="{BB962C8B-B14F-4D97-AF65-F5344CB8AC3E}">
        <p14:creationId xmlns:p14="http://schemas.microsoft.com/office/powerpoint/2010/main" xmlns="" val="2015343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G:\Camera\Camera\IMG_20200410_11135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56" b="7025"/>
          <a:stretch/>
        </p:blipFill>
        <p:spPr bwMode="auto">
          <a:xfrm>
            <a:off x="2741353" y="21316"/>
            <a:ext cx="2762250" cy="2898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Рисунок 11" descr="G:\Camera\IMG_20191230_09390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38" t="18215" r="18334" b="14643"/>
          <a:stretch/>
        </p:blipFill>
        <p:spPr bwMode="auto">
          <a:xfrm>
            <a:off x="6156176" y="45632"/>
            <a:ext cx="2857500" cy="3580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Рисунок 12" descr="G:\Camera\IMG_20200221_1532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68960"/>
            <a:ext cx="3735415" cy="304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Camera\IMG_20200221_15402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52" r="13390"/>
          <a:stretch/>
        </p:blipFill>
        <p:spPr bwMode="auto">
          <a:xfrm>
            <a:off x="740296" y="2708920"/>
            <a:ext cx="2895600" cy="3933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122198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G:\Camera\Camera\IMG_20191230_09104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54" t="21514" r="10417" b="23437"/>
          <a:stretch/>
        </p:blipFill>
        <p:spPr bwMode="auto">
          <a:xfrm>
            <a:off x="3995935" y="116632"/>
            <a:ext cx="2698531" cy="2552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" name="Рисунок 13" descr="G:\Camera\Camera\IMG_20200306_1655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5022" y="251520"/>
            <a:ext cx="2321560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G:\Camera\Camera\IMG_20191211_18170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74" b="10081"/>
          <a:stretch/>
        </p:blipFill>
        <p:spPr bwMode="auto">
          <a:xfrm>
            <a:off x="4572000" y="3006789"/>
            <a:ext cx="2971699" cy="318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G:\Camera\Camera\IMG_20200221_15341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5782"/>
            <a:ext cx="2600325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G:\Camera\Camera\IMG_20200221_16245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05" r="11799"/>
          <a:stretch/>
        </p:blipFill>
        <p:spPr bwMode="auto">
          <a:xfrm>
            <a:off x="1151064" y="3025370"/>
            <a:ext cx="3257550" cy="3771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752559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20326"/>
            <a:ext cx="7378352" cy="5614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Речевое развитие.</a:t>
            </a:r>
          </a:p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Times New Roman"/>
                <a:cs typeface="Times New Roman"/>
              </a:rPr>
              <a:t>В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Times New Roman"/>
                <a:cs typeface="Times New Roman"/>
              </a:rPr>
              <a:t>целях развития инициативной речи, обогащения и уточнения пред­ставлений о предметах ближайшего окружения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Times New Roman"/>
                <a:cs typeface="Times New Roman"/>
              </a:rPr>
              <a:t>предоставляли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Times New Roman"/>
                <a:cs typeface="Times New Roman"/>
              </a:rPr>
              <a:t>детям для самостоятельного рассматривания картинки, книги, наборы предметов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Times New Roman"/>
                <a:cs typeface="Times New Roman"/>
              </a:rPr>
              <a:t>.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На основе обогащения представлений о бли­жайшем окружении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продолжали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расширять и активизировать словарный запас детей.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Уточняли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названия и назначение предметов одежды, обуви, головных уборов, посуды, мебели, видов транспорта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Arial Unicode MS"/>
                <a:cs typeface="Times New Roman"/>
              </a:rPr>
              <a:t>Продолжали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Arial Unicode MS"/>
                <a:cs typeface="Times New Roman"/>
              </a:rPr>
              <a:t>учить детей согласовывать прилагательные с существительными в роде, числе, падеже; употреблять существительные с предлогами (в, на, под, за, около). 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  <a:p>
            <a:pPr marL="12700" marR="12700" indent="254000" algn="ctr">
              <a:lnSpc>
                <a:spcPts val="1295"/>
              </a:lnSpc>
              <a:spcAft>
                <a:spcPts val="0"/>
              </a:spcAft>
            </a:pP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  <a:ea typeface="Times New Roman"/>
            </a:endParaRP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Во время чтения художественной литературы приучали детей слушать потешки, сказки, стихи, песенки; предоставляли детям возможность договаривать слова, фразы при чтении воспитателем знакомых произведений; читать наизусть потешки и небольшие стихотворения.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2015343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G:\Camera\IMG_20200207_09154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56" t="35938" r="21795" b="17428"/>
          <a:stretch/>
        </p:blipFill>
        <p:spPr bwMode="auto">
          <a:xfrm>
            <a:off x="6660232" y="116632"/>
            <a:ext cx="2359282" cy="2533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G:\Camera\IMG_20191230_09482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08" t="31129" r="21795" b="15866"/>
          <a:stretch/>
        </p:blipFill>
        <p:spPr bwMode="auto">
          <a:xfrm>
            <a:off x="4716016" y="246049"/>
            <a:ext cx="1752600" cy="2559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G:\Camera\IMG_20200221_16261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44" t="37341" r="22040" b="27504"/>
          <a:stretch/>
        </p:blipFill>
        <p:spPr bwMode="auto">
          <a:xfrm>
            <a:off x="6804248" y="2740259"/>
            <a:ext cx="2016224" cy="2177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G:\Camera\IMG_20200306_1807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3321685" cy="442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G:\Camera\Camera\IMG_20200513_16192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37" r="7927" b="13181"/>
          <a:stretch/>
        </p:blipFill>
        <p:spPr bwMode="auto">
          <a:xfrm>
            <a:off x="4364707" y="3852147"/>
            <a:ext cx="2295525" cy="2628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01273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188640"/>
            <a:ext cx="7378352" cy="5782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Художественно-эстетическое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развитие</a:t>
            </a:r>
          </a:p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Calibri"/>
                <a:cs typeface="Times New Roman"/>
              </a:rPr>
              <a:t>Одна из важных задач изобразительной деятельности (рисование, лепка, аппликация) – научить детей оценивать свои работы и работы сверстников. Мы знакомили детей с карандашами, кистью, гуашью; глиной, пластилином учили различать основные цвета красок; учили ритмичному нанесению линий, штрихов, пятен, мазков</a:t>
            </a:r>
            <a:r>
              <a:rPr lang="ru-RU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Calibri"/>
                <a:cs typeface="Times New Roman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Calibri"/>
              </a:rPr>
              <a:t>С большим удовольствием дети лепили из пластилина. Мы учили раскатывать комочки прямыми и круговыми движениями, сплющивать шар, сминая его ладонями обеих рук</a:t>
            </a:r>
            <a:r>
              <a:rPr lang="ru-RU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Calibri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Приобщали детей к искусству аппликации, формировали интерес к этому виду деятельности. Учили детей наклеивать изображение на бумагу, аккуратно пользоваться клеем</a:t>
            </a:r>
            <a:r>
              <a:rPr lang="ru-RU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565621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285769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Есть на свете чудо сад! 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 этот сад идти я рад!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ВОТ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КАКИМ Я ВЗРОСЛЫМ СТАЛ!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Пачкать брюки перестал.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Знай, сестричка, что твой брат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Ходит нынче в детский сад!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Научился я считать: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Раз, два, три, два, раз, раз, пять…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И рисую на листке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Сколько пальцев на руке.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Я стараюсь кушать сам.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Ну и вкусно кормят там!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А когда сажусь за стол —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Остается чистым пол.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С другом вместе мы едим,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С ним и дом соорудим.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Говорят, что нужно спать –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Ждут подушка и кровать.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Я люблю свой детский сад,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Там всегда и сыт, и рад.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Года через три, поверь,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Школа мне откроет дверь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!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7612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188640"/>
            <a:ext cx="7378352" cy="6065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Художественно-эстетическое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развитие</a:t>
            </a:r>
          </a:p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Нравятся детям игры с настольным и напольным строительным материалом. Мы учили детей конструировать элементарные постройки по образцу и самостоятельно. Строят разнообразные постройки и обыгрывают их, убирают строительный материал после игры на место.</a:t>
            </a:r>
          </a:p>
          <a:p>
            <a:pPr algn="ctr">
              <a:lnSpc>
                <a:spcPct val="115000"/>
              </a:lnSpc>
              <a:tabLst>
                <a:tab pos="450215" algn="l"/>
              </a:tabLst>
            </a:pPr>
            <a:r>
              <a:rPr lang="ru-RU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Два раза в неделю проводились музыкальные занятия. Дети разучивали много песен, научились петь хором; выполнять простые танцевальные движения. В группе в течение года мы разучивали детские песни, танцевали под музыку, слушали музыку П.И. Чайковского «Времена года», что произвело на детей большое эмоциональное впечатление: дети погружались в образ зимы-проказницы, входили в образ бури и ветра, танцевали вальс цветов.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8587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G:\Camera\IMG_20191106_08523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4" r="5930" b="29327"/>
          <a:stretch/>
        </p:blipFill>
        <p:spPr bwMode="auto">
          <a:xfrm>
            <a:off x="1211823" y="225996"/>
            <a:ext cx="2468880" cy="2533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G:\Camera\Viber Images\IMG-e3deccad4bae705b5fb52b550f64bcdb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0781" y="225996"/>
            <a:ext cx="2238375" cy="29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G:\Camera\Camera\IMG_20191230_07520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9285" y="63176"/>
            <a:ext cx="2852420" cy="380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G:\Camera\Camera\IMG_20200519_16333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34" t="11386" r="20723" b="27530"/>
          <a:stretch/>
        </p:blipFill>
        <p:spPr bwMode="auto">
          <a:xfrm>
            <a:off x="4139952" y="3432479"/>
            <a:ext cx="2800350" cy="3219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Рисунок 10" descr="G:\Camera\Viber Images\IMG-6fa5d0b4511078c7b88925f06c2e4ce5-V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85071"/>
            <a:ext cx="2344235" cy="3219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183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228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user\AppData\Local\Microsoft\Windows\Temporary Internet Files\Content.Word\IMG_20200526_09570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03" b="20300"/>
          <a:stretch/>
        </p:blipFill>
        <p:spPr bwMode="auto">
          <a:xfrm>
            <a:off x="4211960" y="188640"/>
            <a:ext cx="4736579" cy="45786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C:\Users\user\AppData\Local\Microsoft\Windows\Temporary Internet Files\Content.Word\IMG_20200526_09491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72"/>
          <a:stretch/>
        </p:blipFill>
        <p:spPr bwMode="auto">
          <a:xfrm>
            <a:off x="860468" y="1988840"/>
            <a:ext cx="4071572" cy="4104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581880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188640"/>
            <a:ext cx="7378352" cy="5269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Физическое развитие</a:t>
            </a:r>
          </a:p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Calibri"/>
                <a:cs typeface="Times New Roman"/>
              </a:rPr>
              <a:t>В течение всего учебного года создавались условия для укрепления и сохранения здоровья детей. У детей воспитывали интерес к физическим упражнениям, подвижным играм. Ежедневно проводилась утренняя гимнастика, гимнастика после сна, дыхательные упражнения, физкультминутки, хождение босиком по полу, массажным дорожкам, умывание теплой водой, подвижные игры и упражнения в течение дня, занятия по физической культуре. Обеспечивалась охрана жизни и укрепление здоровья детей в систематически организованной двигательной активности, где удовлетворялись потребности детей в движении.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436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G:\Camera\IMG_20200109_09030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74" t="11539" r="7372" b="13462"/>
          <a:stretch/>
        </p:blipFill>
        <p:spPr bwMode="auto">
          <a:xfrm>
            <a:off x="1644623" y="320436"/>
            <a:ext cx="3960438" cy="3024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G:\Camera\IMG_20200109_09083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646"/>
          <a:stretch/>
        </p:blipFill>
        <p:spPr bwMode="auto">
          <a:xfrm>
            <a:off x="1644623" y="3645024"/>
            <a:ext cx="4079503" cy="2786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G:\с телефона 30.03.20\DCIM\Camera\IMG_20200109_09084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787" b="10720"/>
          <a:stretch/>
        </p:blipFill>
        <p:spPr bwMode="auto">
          <a:xfrm>
            <a:off x="5969479" y="548680"/>
            <a:ext cx="2797810" cy="4152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204850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03187" y="620688"/>
            <a:ext cx="741682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 течении учебного года прошли праздники, 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развлечения с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детьми и родителями: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Досуг по ПДД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«Мы по улице идём!»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Осенний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праздник 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«Зайцы пляшут на поляне»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Новогодний  праздник 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Развлечение «Прощание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с ёлочкой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Утренник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посвященный 8 марта  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«Как лисёнок маму искал» 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Развлечение «Проводы масленицы»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7310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G:\с флешки 03.12.2019\фото для сайта 16.09.19\Развлечение «Мы по улице идем!»\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56" b="10865"/>
          <a:stretch/>
        </p:blipFill>
        <p:spPr bwMode="auto">
          <a:xfrm>
            <a:off x="2985686" y="332656"/>
            <a:ext cx="6048672" cy="35685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139952" y="5043786"/>
            <a:ext cx="3204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Досуг по ПДД «Мы по улице идём!»</a:t>
            </a:r>
          </a:p>
        </p:txBody>
      </p:sp>
      <p:pic>
        <p:nvPicPr>
          <p:cNvPr id="7" name="Рисунок 6" descr="G:\с флешки 03.12.2019\фото для сайта 16.09.19\Развлечение «Мы по улице идем!»\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46" t="21416" r="4654" b="20856"/>
          <a:stretch/>
        </p:blipFill>
        <p:spPr bwMode="auto">
          <a:xfrm>
            <a:off x="1361107" y="4140429"/>
            <a:ext cx="2644104" cy="2420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G:\с флешки 03.12.2019\фото для сайта 16.09.19\Развлечение «Мы по улице идем!»\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74" t="12731" r="20371" b="19444"/>
          <a:stretch/>
        </p:blipFill>
        <p:spPr bwMode="auto">
          <a:xfrm>
            <a:off x="1115616" y="1110416"/>
            <a:ext cx="1714500" cy="2790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65067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:\Camera\Camera\IMG_20200228_110433.jpg"/>
          <p:cNvPicPr/>
          <p:nvPr/>
        </p:nvPicPr>
        <p:blipFill rotWithShape="1">
          <a:blip r:embed="rId2" cstate="print"/>
          <a:srcRect l="15000" t="14030"/>
          <a:stretch/>
        </p:blipFill>
        <p:spPr bwMode="auto">
          <a:xfrm>
            <a:off x="3584004" y="4114800"/>
            <a:ext cx="3616325" cy="274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G:\Camera\Viber Images\IMG-bf58187a2d4fbebc9bd6d35846738802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4783" y="145441"/>
            <a:ext cx="5364633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01131" y="6300967"/>
            <a:ext cx="2614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Проводы Масленицы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" name="Рисунок 6" descr="D:\Camera\Camera\IMG_20200303_103053.jpg"/>
          <p:cNvPicPr/>
          <p:nvPr/>
        </p:nvPicPr>
        <p:blipFill rotWithShape="1">
          <a:blip r:embed="rId6" cstate="print"/>
          <a:srcRect t="27685"/>
          <a:stretch/>
        </p:blipFill>
        <p:spPr bwMode="auto">
          <a:xfrm>
            <a:off x="720197" y="1545689"/>
            <a:ext cx="3312368" cy="319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372472" y="485056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Новогодний праздник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6692" y="4114800"/>
            <a:ext cx="3339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Утренник посвященный 8 марта</a:t>
            </a:r>
          </a:p>
        </p:txBody>
      </p:sp>
    </p:spTree>
    <p:extLst>
      <p:ext uri="{BB962C8B-B14F-4D97-AF65-F5344CB8AC3E}">
        <p14:creationId xmlns:p14="http://schemas.microsoft.com/office/powerpoint/2010/main" xmlns="" val="4091888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47664" y="1494999"/>
            <a:ext cx="7416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В течении года, мы с детьми принимали активное участие в различных конкурсах и акциях на международном,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всероссийском и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муниципальном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уровнях. 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87282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G:\отчет воспитателя\марьям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8736" y="1052736"/>
            <a:ext cx="1868240" cy="2724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отчет воспитателя\Scan005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8318" y="1043607"/>
            <a:ext cx="1895475" cy="269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отчет воспитателя\Screenshot_20200428_20381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4550" y="1043608"/>
            <a:ext cx="1895475" cy="269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отчет воспитателя\Screenshot_20200429_09515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5840" y="4005064"/>
            <a:ext cx="1823086" cy="267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G:\отчет воспитателя\Screenshot_20200520_13291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1857375" cy="26339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927827" y="223446"/>
            <a:ext cx="2776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Наши награды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447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G:\Camera\IMG_20191106_08523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4" r="5930" b="29327"/>
          <a:stretch/>
        </p:blipFill>
        <p:spPr bwMode="auto">
          <a:xfrm>
            <a:off x="3419872" y="4221857"/>
            <a:ext cx="2468880" cy="2533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Рисунок 17" descr="G:\Camera\IMG_20200213_11365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" t="16359" r="-1" b="16928"/>
          <a:stretch/>
        </p:blipFill>
        <p:spPr bwMode="auto">
          <a:xfrm>
            <a:off x="5531938" y="298376"/>
            <a:ext cx="3336781" cy="2990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9" name="Рисунок 18" descr="G:\Camera\Camera\IMG_20200221_16252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04" t="29687" r="24680" b="20193"/>
          <a:stretch/>
        </p:blipFill>
        <p:spPr bwMode="auto">
          <a:xfrm>
            <a:off x="6300192" y="3392081"/>
            <a:ext cx="2178050" cy="3038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" name="Рисунок 19" descr="G:\Camera\IMG_20191119_16055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90" t="17718" r="8423" b="11877"/>
          <a:stretch/>
        </p:blipFill>
        <p:spPr bwMode="auto">
          <a:xfrm>
            <a:off x="2627784" y="223633"/>
            <a:ext cx="2609850" cy="3895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1" name="Рисунок 20" descr="G:\Camera\IMG_20200302_16303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68" t="37139" r="45192" b="33053"/>
          <a:stretch/>
        </p:blipFill>
        <p:spPr bwMode="auto">
          <a:xfrm>
            <a:off x="1187624" y="1464920"/>
            <a:ext cx="1224136" cy="36486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669104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15102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07704" y="188640"/>
            <a:ext cx="7128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В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мае,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мы с детьми принимали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участие во всероссийской акции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«Окна Победы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» и международной акции «Сад Памяти»</a:t>
            </a:r>
            <a:endParaRPr lang="ru-RU" dirty="0"/>
          </a:p>
        </p:txBody>
      </p:sp>
      <p:pic>
        <p:nvPicPr>
          <p:cNvPr id="5" name="Рисунок 4" descr="G:\фото для сайа 11.05.20\Всероссийская акция «Окна Победы»\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4920" y="2046023"/>
            <a:ext cx="2495550" cy="215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фото для сайа 11.05.20\Всероссийская акция «Окна Победы»\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45783"/>
            <a:ext cx="2880320" cy="234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фото для сайа 11.05.20\Международная акция  Сад-памяти\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24" b="9263"/>
          <a:stretch/>
        </p:blipFill>
        <p:spPr bwMode="auto">
          <a:xfrm>
            <a:off x="6033899" y="2046023"/>
            <a:ext cx="2905125" cy="2978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11790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5159" y="602698"/>
            <a:ext cx="7416824" cy="4940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Педагогическая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диагностика</a:t>
            </a:r>
          </a:p>
          <a:p>
            <a:pPr algn="ctr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>
              <a:lnSpc>
                <a:spcPct val="103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На начало и конец года проведена диагностика планируемых промежуточных результатов освоения программы детьми.  </a:t>
            </a:r>
            <a:r>
              <a:rPr lang="ru-RU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Times New Roman"/>
                <a:cs typeface="Times New Roman"/>
              </a:rPr>
              <a:t>Итоговые результаты </a:t>
            </a:r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Times New Roman"/>
                <a:cs typeface="Times New Roman"/>
              </a:rPr>
              <a:t>диагностики </a:t>
            </a:r>
            <a:r>
              <a:rPr lang="ru-RU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Times New Roman"/>
                <a:cs typeface="Times New Roman"/>
              </a:rPr>
              <a:t>свидетельствуют о среднем уровне освоения образовательной </a:t>
            </a:r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Times New Roman"/>
                <a:cs typeface="Times New Roman"/>
              </a:rPr>
              <a:t>программы и</a:t>
            </a:r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Times New Roman"/>
              </a:rPr>
              <a:t> </a:t>
            </a:r>
            <a:r>
              <a:rPr lang="ru-RU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Times New Roman"/>
              </a:rPr>
              <a:t>что в целом работа проводилась целенаправленно и эффективно.</a:t>
            </a:r>
            <a:endParaRPr lang="ru-RU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6406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20880" cy="6408712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228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15343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228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63688" y="8531"/>
            <a:ext cx="7296098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28600"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Рекомендации для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родителей </a:t>
            </a:r>
          </a:p>
          <a:p>
            <a:pPr indent="228600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Calibri"/>
              </a:rPr>
              <a:t>«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Calibri"/>
              </a:rPr>
              <a:t>С пользой лето проведём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Calibri"/>
              </a:rPr>
              <a:t>!»</a:t>
            </a:r>
          </a:p>
          <a:p>
            <a:pPr algn="ctr"/>
            <a:r>
              <a:rPr lang="ru-RU" sz="2800" dirty="0"/>
              <a:t>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Вот и наступило лето. Это прекрасная пора для игр и  развлечений, но когда отдых несет в себе и развитие – он становится еще полезнее.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 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Лето – это масса времени для непринужденных бесед и занятий с ребенком на свежем воздухе.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У всех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есть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возможность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гулять с детьми, играть с ними на природе. Важно организовать с детьми игры –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полезные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для развития, расширяющие кругозор и знания ребенка об окружающей красоте природы.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Поиграйте с детьми: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Назови деревья». Ребенок называет деревья, растущие во дворе ( лесу, парке, деревне). Совместно с взрослым рассматривают ствол,  листья, определяют их цвет, форму, размер.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 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Какая трава?». Обратить внимание ребенка на траву, на ее свойства и признаки. Дать ребенку возможность пощупать ее, сравнить между собой.</a:t>
            </a:r>
          </a:p>
          <a:p>
            <a:r>
              <a:rPr lang="ru-RU" dirty="0"/>
              <a:t> </a:t>
            </a:r>
          </a:p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12876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228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47664" y="160930"/>
            <a:ext cx="7512122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28600"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Рекомендации для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родителей </a:t>
            </a:r>
          </a:p>
          <a:p>
            <a:pPr indent="228600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Calibri"/>
              </a:rPr>
              <a:t>«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Calibri"/>
              </a:rPr>
              <a:t>С пользой лето проведём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Calibri"/>
              </a:rPr>
              <a:t>!»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Поиграйте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с детьми: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«Аромат». Предложить ребенку понюхать различные растения: цветы, траву, листья деревьев, кору. Это развивает чувство обоняния, а если ребенок будет подбирать к каждому аромату прилагательные, то расширится и  активный словарь.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Построй фигуру». Загорая  на пляже или играя в песочнице, предложите ребенку построить замки: высокий, ниже и низкий. Прорисовать окошки определенного количества(формы). Пусть ваш малыш назовет все фигуры, пересчитает окна, двери. Сделает крышу заданной формы и т.д. Это способствует математическому развитию и  навыку счета.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Опыты с песком». Интересно для детей провести элементарные опыты с песком. Экспериментируйте, добавляя разное количество воды и главное описывайте весь процесс словами, используйте прилагательные и глаголы в зависимости от консистенции песка (сырой, мокрый, жидкий, сухой, лепится, рассыпается и т.д.)</a:t>
            </a:r>
          </a:p>
          <a:p>
            <a:r>
              <a:rPr lang="ru-RU" dirty="0"/>
              <a:t> </a:t>
            </a:r>
          </a:p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99743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228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98698" y="366973"/>
            <a:ext cx="751212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28600" algn="ctr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cs typeface="Times New Roman" pitchFamily="18" charset="0"/>
              </a:rPr>
              <a:t>Рекомендации для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Times New Roman" pitchFamily="18" charset="0"/>
              </a:rPr>
              <a:t>родителей </a:t>
            </a:r>
          </a:p>
          <a:p>
            <a:pPr indent="228600"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Calibri"/>
              </a:rPr>
              <a:t>«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Calibri"/>
              </a:rPr>
              <a:t>С пользой лето проведём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ea typeface="Calibri"/>
              </a:rPr>
              <a:t>!»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Поиграйте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с детьми: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Съедобное – несъедобное». При броске мяча, ребенок его ловит, если прозвучало только съедобное.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Жук и бабочка». Рассмотрите насекомых и найдите отличия: бабочка белая, желтая, крылышки тонкие; жук меньше бабочки, крылья жесткие; бабочка летает, жук ползает, летает, жужжит и т.. Аналогичным способом можно сравнить другие объекты природы.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Проводя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игры и упражнения с детьми, важно, чтобы дети отвечали полным ответом, верно проговаривали слова, правильно строили предложения и могли аргументировать ответ.</a:t>
            </a:r>
          </a:p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 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Старайтесь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поощрять ребенка добрым словом, улыбкой, одобрением. Играйте больше, будьте с ребенком позитивны и радуйтесь его успехам. Здорового и полезного  вам лета!</a:t>
            </a:r>
          </a:p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2130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228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763688" y="908720"/>
            <a:ext cx="712869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Вот и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подошла </a:t>
            </a: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к концу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наша презентация. </a:t>
            </a:r>
          </a:p>
          <a:p>
            <a:pPr algn="ctr" eaLnBrk="1" hangingPunct="1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Хотим </a:t>
            </a: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вам выразить благодарность </a:t>
            </a:r>
          </a:p>
          <a:p>
            <a:pPr algn="ctr" eaLnBrk="1" hangingPunct="1"/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за помощь и сотрудничество в течение года. </a:t>
            </a:r>
          </a:p>
        </p:txBody>
      </p:sp>
    </p:spTree>
    <p:extLst>
      <p:ext uri="{BB962C8B-B14F-4D97-AF65-F5344CB8AC3E}">
        <p14:creationId xmlns:p14="http://schemas.microsoft.com/office/powerpoint/2010/main" xmlns="" val="39820440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228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835696" y="1196752"/>
            <a:ext cx="712869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СПАСИБО </a:t>
            </a:r>
          </a:p>
          <a:p>
            <a:pPr algn="ctr" eaLnBrk="1" hangingPunct="1"/>
            <a:r>
              <a:rPr lang="ru-RU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ЗА ВНИМАНИЕ</a:t>
            </a:r>
            <a:endParaRPr lang="ru-RU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800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051720" y="942993"/>
            <a:ext cx="676875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Вот и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подошёл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к концу учебный год. Каждый из вас обратил внимание на то, как наши дети повзрослели и поумнели. Они уже не малыши, многое знают, многим интересуются, познают окружающий мир. Все чего они достигли - это заслуга, прежде всего</a:t>
            </a:r>
          </a:p>
          <a:p>
            <a:pPr algn="ctr" eaLnBrk="1" hangingPunct="1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нашей с вами совместной работы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7612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2051720" y="404664"/>
            <a:ext cx="676843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А теперь немного о том, чем мы занимались в течение этого года. В течение года в работе с детьми использовали современные педагогические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технологии (здоровьесберегающая, игровая, ИКТ – технология), 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образовательная деятельность проходила с использованием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телевизора,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дидактического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материала, магнитной доски,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различных игрушек, пособий и др.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Наша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с вами задача была - развить желание ребенка учиться, познавать новое. Все знания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ребёнок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приобретал в игре.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Любые,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даже самые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сложные,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знания мы старались преподнести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ребёнку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 игровой форме, где и побегать можно, и сказки услышать, и рассуждать.</a:t>
            </a:r>
          </a:p>
        </p:txBody>
      </p:sp>
    </p:spTree>
    <p:extLst>
      <p:ext uri="{BB962C8B-B14F-4D97-AF65-F5344CB8AC3E}">
        <p14:creationId xmlns:p14="http://schemas.microsoft.com/office/powerpoint/2010/main" xmlns="" val="1948599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2123728" y="714014"/>
            <a:ext cx="676798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Важную роль при этом имела предметно-развивающая среда, в которой проходит воспитательный процесс. Конечно, без Вашей помощи, дорогие родители, мы не обошлись. Нам приятно отметить, что за всё время работы, 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вы откликались на </a:t>
            </a:r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наши просьбы: принять участие в совместных конкурсах и выставках, праздниках и развлечениях.</a:t>
            </a:r>
          </a:p>
          <a:p>
            <a:pPr algn="ctr" eaLnBrk="1" hangingPunct="1"/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Хочется выразить благодарность Вам за понимание, помощь, отзывчивость, за участие в жизни группы. Вы действительно являетесь достойным примером для своих детей, примером доброжелательности, вежливости и отзывчивости.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3242205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267744" y="1412776"/>
            <a:ext cx="626427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В этом году, прошли различные выставки, в которых вы приняли активное участие. Порадовали всех нас своей неповторимостью. Каждый участник, каждая семья, проявили фантазию, показали себя как творческие инициативные люди.</a:t>
            </a:r>
          </a:p>
        </p:txBody>
      </p:sp>
    </p:spTree>
    <p:extLst>
      <p:ext uri="{BB962C8B-B14F-4D97-AF65-F5344CB8AC3E}">
        <p14:creationId xmlns:p14="http://schemas.microsoft.com/office/powerpoint/2010/main" xmlns="" val="3242205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итоговая презентация\depositphotos_67967663-stock-illustration-honeycomb-fra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44"/>
          <a:stretch/>
        </p:blipFill>
        <p:spPr bwMode="auto">
          <a:xfrm>
            <a:off x="0" y="0"/>
            <a:ext cx="2051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0329" y="4911320"/>
            <a:ext cx="1941711" cy="19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D:\Camera\Camera\IMG_20191223_141600.jpg"/>
          <p:cNvPicPr/>
          <p:nvPr/>
        </p:nvPicPr>
        <p:blipFill>
          <a:blip r:embed="rId4" cstate="print"/>
          <a:srcRect l="3528" t="721" r="3634" b="1322"/>
          <a:stretch>
            <a:fillRect/>
          </a:stretch>
        </p:blipFill>
        <p:spPr bwMode="auto">
          <a:xfrm>
            <a:off x="6286512" y="642918"/>
            <a:ext cx="2762251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Camera\Camera\IMG_20191121_1212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214290"/>
            <a:ext cx="448627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Camera\Camera\IMG_20191121_114820.jpg"/>
          <p:cNvPicPr/>
          <p:nvPr/>
        </p:nvPicPr>
        <p:blipFill>
          <a:blip r:embed="rId6" cstate="print"/>
          <a:srcRect l="7696" r="9727"/>
          <a:stretch>
            <a:fillRect/>
          </a:stretch>
        </p:blipFill>
        <p:spPr bwMode="auto">
          <a:xfrm>
            <a:off x="500034" y="3000372"/>
            <a:ext cx="2971800" cy="2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Camera\Camera\IMG_20191122_123519.jpg"/>
          <p:cNvPicPr/>
          <p:nvPr/>
        </p:nvPicPr>
        <p:blipFill>
          <a:blip r:embed="rId7" cstate="print"/>
          <a:srcRect l="6414" r="4436"/>
          <a:stretch>
            <a:fillRect/>
          </a:stretch>
        </p:blipFill>
        <p:spPr bwMode="auto">
          <a:xfrm>
            <a:off x="3500430" y="4071942"/>
            <a:ext cx="3057525" cy="25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612164" y="328246"/>
            <a:ext cx="4548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Выставка «Ажурные снежинки»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3431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1542</Words>
  <Application>Microsoft Office PowerPoint</Application>
  <PresentationFormat>Экран (4:3)</PresentationFormat>
  <Paragraphs>125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47</cp:revision>
  <dcterms:created xsi:type="dcterms:W3CDTF">2020-05-21T04:12:49Z</dcterms:created>
  <dcterms:modified xsi:type="dcterms:W3CDTF">2020-05-27T05:50:44Z</dcterms:modified>
</cp:coreProperties>
</file>