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9"/>
  </p:handoutMasterIdLst>
  <p:sldIdLst>
    <p:sldId id="256" r:id="rId2"/>
    <p:sldId id="257" r:id="rId3"/>
    <p:sldId id="258" r:id="rId4"/>
    <p:sldId id="260" r:id="rId5"/>
    <p:sldId id="261" r:id="rId6"/>
    <p:sldId id="264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4500"/>
    <a:srgbClr val="663300"/>
    <a:srgbClr val="45250B"/>
    <a:srgbClr val="FFFFFF"/>
    <a:srgbClr val="132D11"/>
    <a:srgbClr val="2B300E"/>
    <a:srgbClr val="383E12"/>
    <a:srgbClr val="374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endParaRPr lang="en-US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endParaRPr lang="en-US"/>
          </a:p>
        </p:txBody>
      </p:sp>
      <p:sp>
        <p:nvSpPr>
          <p:cNvPr id="182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endParaRPr lang="en-US"/>
          </a:p>
        </p:txBody>
      </p:sp>
      <p:sp>
        <p:nvSpPr>
          <p:cNvPr id="182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fld id="{0CE88C85-531D-43AD-B36B-B79282741C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25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6" name="Picture 90" descr="PPP_SGENE_TLE_Forest-F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5029200"/>
            <a:ext cx="8686800" cy="1295400"/>
          </a:xfrm>
          <a:extLst>
            <a:ext uri="{909E8E84-426E-40DD-AFC4-6F175D3DCCD1}">
              <a14:hiddenFill xmlns:a14="http://schemas.microsoft.com/office/drawing/2010/main">
                <a:solidFill>
                  <a:srgbClr val="2A4654"/>
                </a:solidFill>
              </a14:hiddenFill>
            </a:ext>
          </a:extLst>
        </p:spPr>
        <p:txBody>
          <a:bodyPr/>
          <a:lstStyle>
            <a:lvl1pPr algn="ctr">
              <a:defRPr sz="43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6096000"/>
            <a:ext cx="8686800" cy="762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678613"/>
            <a:ext cx="1905000" cy="1651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678613"/>
            <a:ext cx="2895600" cy="165100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9000" y="6678613"/>
            <a:ext cx="1905000" cy="165100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8ABC3839-2B94-42BD-8950-7D5BFE938F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D063BB-55CF-4726-B6D8-869BA07314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5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629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629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87C812-9E00-4009-9B0B-0E884F1D35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43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3FBF8-A96A-4875-9B5D-4FC94D0E70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97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8A2EA1-0128-44BC-9BEA-C3B3E5E0B8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61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94F0E-1A8E-45DF-9E7F-994D67471B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1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ADB7D-660B-4BFE-A552-953DDD1E80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3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0FB728-9EC5-4B40-902D-9D571A804E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96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CAEC02-13A7-4297-A365-AC6A6448F3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26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E04ED-F9B4-4E9F-AA9E-1CE4D88541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47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405B7-A897-497A-B418-04EE6B4CC2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0" name="Picture 156" descr="PPP_SGENE_TXT_Forest-Fir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4638"/>
            <a:ext cx="1905000" cy="23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</a:defRPr>
            </a:lvl1pPr>
          </a:lstStyle>
          <a:p>
            <a:fld id="{04DD046C-87AF-4FB8-B585-22C402470F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9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600">
          <a:solidFill>
            <a:srgbClr val="FFFF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rgbClr val="FFFF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rgbClr val="FFFFF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733256"/>
            <a:ext cx="8568952" cy="935360"/>
          </a:xfrm>
        </p:spPr>
        <p:txBody>
          <a:bodyPr/>
          <a:lstStyle/>
          <a:p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«Противопожарная безопасность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лесу»</a:t>
            </a: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49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6092" y="74435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A4500"/>
                </a:solidFill>
                <a:effectLst/>
                <a:latin typeface="Times New Roman" pitchFamily="18" charset="0"/>
                <a:cs typeface="Times New Roman" pitchFamily="18" charset="0"/>
              </a:rPr>
              <a:t>В состав Дирекции особо охраняемых природных территорий входит 4 заказника и 8 памятников природы</a:t>
            </a:r>
            <a:endParaRPr lang="ru-RU" b="1" dirty="0">
              <a:solidFill>
                <a:srgbClr val="8A45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6094" y="1748463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1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482129" y="2727093"/>
            <a:ext cx="2304256" cy="13681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A45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40994" y="1807166"/>
            <a:ext cx="1359768" cy="7135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pPr algn="ct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биологический </a:t>
            </a:r>
          </a:p>
          <a:p>
            <a:pPr algn="ctr"/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заказник </a:t>
            </a:r>
          </a:p>
          <a:p>
            <a:pPr algn="ctr"/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«Березовский»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62285" y="1807166"/>
            <a:ext cx="1359768" cy="7135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76682" y="1807166"/>
            <a:ext cx="1359768" cy="7135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34457" y="1807166"/>
            <a:ext cx="1359768" cy="7135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42196" y="3054374"/>
            <a:ext cx="1359768" cy="71358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36450" y="3054373"/>
            <a:ext cx="1359768" cy="71358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35233" y="4192058"/>
            <a:ext cx="1359768" cy="71358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54373" y="4344107"/>
            <a:ext cx="1359768" cy="71358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802625" y="4200091"/>
            <a:ext cx="1359768" cy="71358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23021" y="5191881"/>
            <a:ext cx="1359768" cy="71358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585721" y="5185077"/>
            <a:ext cx="1359768" cy="71358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237727" y="1798337"/>
            <a:ext cx="1284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pPr algn="ctr"/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комплексный </a:t>
            </a:r>
          </a:p>
          <a:p>
            <a:pPr algn="ctr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заказник </a:t>
            </a:r>
          </a:p>
          <a:p>
            <a:pPr algn="ctr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«Вогулка»</a:t>
            </a:r>
            <a:endParaRPr lang="ru-RU" sz="11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26457" y="1779239"/>
            <a:ext cx="1284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pPr algn="ctr"/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биологический </a:t>
            </a:r>
          </a:p>
          <a:p>
            <a:pPr algn="ctr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заказник </a:t>
            </a:r>
          </a:p>
          <a:p>
            <a:pPr algn="ctr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«Сорумский»</a:t>
            </a:r>
            <a:endParaRPr lang="ru-RU" sz="11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15880" y="1780164"/>
            <a:ext cx="13621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pPr algn="ctr"/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комплексный </a:t>
            </a:r>
          </a:p>
          <a:p>
            <a:pPr algn="ctr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заказник </a:t>
            </a:r>
          </a:p>
          <a:p>
            <a:pPr algn="ctr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«Унторский»</a:t>
            </a:r>
            <a:endParaRPr lang="ru-RU" sz="11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46834" y="2934115"/>
            <a:ext cx="17748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8A4500"/>
                </a:solidFill>
                <a:latin typeface="Times New Roman" pitchFamily="18" charset="0"/>
                <a:cs typeface="Times New Roman" pitchFamily="18" charset="0"/>
              </a:rPr>
              <a:t>Дирекция </a:t>
            </a:r>
          </a:p>
          <a:p>
            <a:pPr algn="ctr"/>
            <a:r>
              <a:rPr lang="ru-RU" sz="2800" dirty="0" smtClean="0">
                <a:solidFill>
                  <a:srgbClr val="8A4500"/>
                </a:solidFill>
                <a:latin typeface="Times New Roman" pitchFamily="18" charset="0"/>
                <a:cs typeface="Times New Roman" pitchFamily="18" charset="0"/>
              </a:rPr>
              <a:t>ООПТ</a:t>
            </a:r>
            <a:endParaRPr lang="ru-RU" sz="2800" dirty="0">
              <a:solidFill>
                <a:srgbClr val="8A45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61120" y="4156775"/>
            <a:ext cx="11079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Памятник</a:t>
            </a:r>
          </a:p>
          <a:p>
            <a:pPr algn="ctr"/>
            <a:r>
              <a:rPr lang="ru-RU" sz="11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природы</a:t>
            </a:r>
          </a:p>
          <a:p>
            <a:pPr algn="ctr"/>
            <a:r>
              <a:rPr lang="ru-RU" sz="11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1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Чеускинский</a:t>
            </a:r>
            <a:endParaRPr lang="ru-RU" sz="11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Бор»</a:t>
            </a:r>
            <a:endParaRPr lang="ru-RU" sz="11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35086" y="3054373"/>
            <a:ext cx="11624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Памятник</a:t>
            </a:r>
          </a:p>
          <a:p>
            <a:pPr algn="ctr"/>
            <a:r>
              <a:rPr lang="ru-RU" sz="11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природы</a:t>
            </a:r>
          </a:p>
          <a:p>
            <a:pPr algn="ctr"/>
            <a:r>
              <a:rPr lang="ru-RU" sz="11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«Ильичевский </a:t>
            </a:r>
          </a:p>
          <a:p>
            <a:pPr algn="ctr"/>
            <a:r>
              <a:rPr lang="ru-RU" sz="11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Бор»</a:t>
            </a:r>
            <a:endParaRPr lang="ru-RU" sz="11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42161" y="4344107"/>
            <a:ext cx="784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Памятник</a:t>
            </a:r>
          </a:p>
          <a:p>
            <a:pPr algn="ctr"/>
            <a:r>
              <a:rPr lang="ru-RU" sz="11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природы</a:t>
            </a:r>
          </a:p>
          <a:p>
            <a:pPr algn="ctr"/>
            <a:r>
              <a:rPr lang="ru-RU" sz="11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«Лешак</a:t>
            </a:r>
          </a:p>
          <a:p>
            <a:pPr algn="ctr"/>
            <a:r>
              <a:rPr lang="ru-RU" sz="11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Щелья»</a:t>
            </a:r>
            <a:endParaRPr lang="ru-RU" sz="11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3704" y="5163954"/>
            <a:ext cx="9877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Памятник</a:t>
            </a:r>
          </a:p>
          <a:p>
            <a:pPr algn="ctr"/>
            <a:r>
              <a:rPr lang="ru-RU" sz="11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природы</a:t>
            </a:r>
          </a:p>
          <a:p>
            <a:pPr algn="ctr"/>
            <a:r>
              <a:rPr lang="ru-RU" sz="11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«Остров</a:t>
            </a:r>
          </a:p>
          <a:p>
            <a:pPr algn="ctr"/>
            <a:r>
              <a:rPr lang="ru-RU" sz="11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Смольный»</a:t>
            </a:r>
            <a:endParaRPr lang="ru-RU" sz="11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05870" y="5182966"/>
            <a:ext cx="784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Памятник</a:t>
            </a:r>
          </a:p>
          <a:p>
            <a:pPr algn="ctr"/>
            <a:r>
              <a:rPr lang="ru-RU" sz="11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природы</a:t>
            </a:r>
          </a:p>
          <a:p>
            <a:pPr algn="ctr"/>
            <a:r>
              <a:rPr lang="ru-RU" sz="11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«Остров</a:t>
            </a:r>
          </a:p>
          <a:p>
            <a:pPr algn="ctr"/>
            <a:r>
              <a:rPr lang="ru-RU" sz="11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Овечий»</a:t>
            </a:r>
            <a:endParaRPr lang="ru-RU" sz="11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Прямая соединительная линия 24"/>
          <p:cNvCxnSpPr>
            <a:stCxn id="5" idx="2"/>
          </p:cNvCxnSpPr>
          <p:nvPr/>
        </p:nvCxnSpPr>
        <p:spPr>
          <a:xfrm>
            <a:off x="2220878" y="2520755"/>
            <a:ext cx="1261255" cy="5336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16" idx="2"/>
          </p:cNvCxnSpPr>
          <p:nvPr/>
        </p:nvCxnSpPr>
        <p:spPr>
          <a:xfrm>
            <a:off x="3879890" y="2567778"/>
            <a:ext cx="0" cy="1593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stCxn id="17" idx="2"/>
          </p:cNvCxnSpPr>
          <p:nvPr/>
        </p:nvCxnSpPr>
        <p:spPr>
          <a:xfrm>
            <a:off x="5468620" y="2548680"/>
            <a:ext cx="0" cy="178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18" idx="2"/>
          </p:cNvCxnSpPr>
          <p:nvPr/>
        </p:nvCxnSpPr>
        <p:spPr>
          <a:xfrm flipH="1">
            <a:off x="5770227" y="2549605"/>
            <a:ext cx="1326746" cy="5223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9" idx="3"/>
          </p:cNvCxnSpPr>
          <p:nvPr/>
        </p:nvCxnSpPr>
        <p:spPr>
          <a:xfrm>
            <a:off x="3101964" y="3411169"/>
            <a:ext cx="3801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stCxn id="10" idx="1"/>
            <a:endCxn id="4" idx="3"/>
          </p:cNvCxnSpPr>
          <p:nvPr/>
        </p:nvCxnSpPr>
        <p:spPr>
          <a:xfrm flipH="1">
            <a:off x="5786385" y="3411168"/>
            <a:ext cx="35006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2715118" y="3888222"/>
            <a:ext cx="679883" cy="2531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 flipV="1">
            <a:off x="5826633" y="3889508"/>
            <a:ext cx="655876" cy="2595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3191191" y="4175265"/>
            <a:ext cx="898129" cy="9718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 flipV="1">
            <a:off x="5454461" y="4175266"/>
            <a:ext cx="404616" cy="938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stCxn id="4" idx="2"/>
            <a:endCxn id="22" idx="0"/>
          </p:cNvCxnSpPr>
          <p:nvPr/>
        </p:nvCxnSpPr>
        <p:spPr>
          <a:xfrm flipH="1">
            <a:off x="4634256" y="4095245"/>
            <a:ext cx="1" cy="2488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938614" y="3026446"/>
            <a:ext cx="9669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Памятник</a:t>
            </a:r>
          </a:p>
          <a:p>
            <a:pPr algn="ctr"/>
            <a:r>
              <a:rPr lang="ru-RU" sz="11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природы</a:t>
            </a:r>
          </a:p>
          <a:p>
            <a:pPr algn="ctr"/>
            <a:r>
              <a:rPr lang="ru-RU" sz="11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«Луговские </a:t>
            </a:r>
          </a:p>
          <a:p>
            <a:pPr algn="ctr"/>
            <a:r>
              <a:rPr lang="ru-RU" sz="11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мамонты»</a:t>
            </a:r>
            <a:endParaRPr lang="ru-RU" sz="11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24128" y="4149080"/>
            <a:ext cx="151676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Памятник</a:t>
            </a:r>
          </a:p>
          <a:p>
            <a:pPr algn="ctr"/>
            <a:r>
              <a:rPr lang="ru-RU" sz="11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природы</a:t>
            </a:r>
          </a:p>
          <a:p>
            <a:pPr algn="ctr"/>
            <a:r>
              <a:rPr lang="ru-RU" sz="11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«Лесоболотная зона</a:t>
            </a:r>
          </a:p>
          <a:p>
            <a:pPr algn="ctr"/>
            <a:r>
              <a:rPr lang="ru-RU" sz="11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«Большое Каюково</a:t>
            </a:r>
            <a:r>
              <a:rPr lang="ru-RU" sz="1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2" descr="C:\Users\ОДООПТ\Desktop\Логотипы\логотип ОДООП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441"/>
            <a:ext cx="987765" cy="96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Скругленный прямоугольник 38"/>
          <p:cNvSpPr/>
          <p:nvPr/>
        </p:nvSpPr>
        <p:spPr>
          <a:xfrm>
            <a:off x="3970523" y="5362410"/>
            <a:ext cx="1359768" cy="71358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4212495" y="5334483"/>
            <a:ext cx="857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Памятник</a:t>
            </a:r>
          </a:p>
          <a:p>
            <a:pPr algn="ctr"/>
            <a:r>
              <a:rPr lang="ru-RU" sz="11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природы</a:t>
            </a:r>
          </a:p>
          <a:p>
            <a:pPr algn="ctr"/>
            <a:r>
              <a:rPr lang="ru-RU" sz="11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«Дальний </a:t>
            </a:r>
          </a:p>
          <a:p>
            <a:pPr algn="ctr"/>
            <a:r>
              <a:rPr lang="ru-RU" sz="11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Нырис</a:t>
            </a:r>
            <a:r>
              <a:rPr lang="ru-RU" sz="11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1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83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284193" cy="628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4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m0-tub-ru.yandex.net/i?id=97e80971be721416ed828e2286fee312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32"/>
            <a:ext cx="4115130" cy="3083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E:\Новая папка (2)\DSC_1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78321"/>
            <a:ext cx="4115145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 descr="https://svao.mos.ru/active-citizen/07.04_pikni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89" y="308924"/>
            <a:ext cx="4032448" cy="3109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98301"/>
            <a:ext cx="4128459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380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m0-tub-ru.yandex.net/i?id=cda9cd2e943498bd220ab731f324aea9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71128"/>
            <a:ext cx="3986808" cy="5315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https://im0-tub-ru.yandex.net/i?id=8e47f699770afb7e88e85a2eed01e5cb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84784"/>
            <a:ext cx="5184576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1646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novo-goradm.ru/tinybrowser/images/image/pozharnaya-bezopasnost/_full/__24-ogon-bez-prismotra-monst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2448272" cy="4149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2204864"/>
            <a:ext cx="3641858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https://im0-tub-ru.yandex.net/i?id=a8578e92eba6d90032ad5ca882660cca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3536975" cy="2521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8581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делать если вы оказались в зоне лесного пожара: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ds02.infourok.ru/uploads/ex/1330/00004dc7-2076a3e7/640/img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335" y="3789040"/>
            <a:ext cx="3840427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https://im0-tub-ru.yandex.net/i?id=b40b7366491db94f6bba017b03aeac50-sr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34" y="935881"/>
            <a:ext cx="3724401" cy="3073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https://im0-tub-ru.yandex.net/i?id=42c38557f87f28bf1879911c6cf8c5d6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81512"/>
            <a:ext cx="3872394" cy="3097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0761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8944534" cy="6186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071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anhlag.ru/assets/Products/712/LA-591h1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0"/>
            <a:ext cx="6336704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8772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zabavnik.club/wp-content/uploads/2018/07/les_7_23065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757761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 descr="https://xn--80ajjine0d.xn--p1ai/sites/default/files/works/konkurs/64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268760"/>
            <a:ext cx="5171100" cy="3327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https://avatars.mds.yandex.net/get-pdb/473975/b70aa105-eef6-426d-99ae-a61648323ef2/s1200?webp=fal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29000"/>
            <a:ext cx="4674333" cy="3116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8037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nashvancouver.com/wp-content/uploads/2017/07/%D0%B1%D1%812-820x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193912"/>
            <a:ext cx="2840736" cy="3547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 descr="https://artchive.ru/res/media/img/oy800/work/a6f/1164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182"/>
            <a:ext cx="3574098" cy="2759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8" descr="http://hronika.info/uploads/posts/2017-07/1498902275_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0805"/>
            <a:ext cx="3632824" cy="2424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6" descr="https://www.sciencealert.com/images/articles/processed/835-fire-birds_10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49" y="4005064"/>
            <a:ext cx="4829207" cy="2621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http://bsk-bz.ru/files/1/7/8/178/fotot_novosti/PB_2016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70" y="2054217"/>
            <a:ext cx="2808312" cy="2279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7158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69339/42e5c9ce-2a9d-419a-bf9b-1e2c903d770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0960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456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s/101306/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75904" cy="6206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3218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4624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лесных пожаров: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im0-tub-ru.yandex.net/i?id=7cf76d28a069f25fa1aa55b6e1254061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6844"/>
            <a:ext cx="7482520" cy="5607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924016" y="6277192"/>
            <a:ext cx="758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Низовой лесной </a:t>
            </a:r>
            <a:r>
              <a:rPr lang="ru-RU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 </a:t>
            </a:r>
            <a:r>
              <a:rPr lang="ru-RU" sz="1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(температура горения около 700 градусов)</a:t>
            </a:r>
            <a:endParaRPr lang="ru-RU" sz="1800" dirty="0">
              <a:solidFill>
                <a:schemeClr val="bg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57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4624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лесных пожаров: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https://im0-tub-ru.yandex.net/i?id=5af18e53ecf9e8906fee666ad9bb3087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786656" cy="5518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755576" y="6282862"/>
            <a:ext cx="8106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Верховой </a:t>
            </a:r>
            <a:r>
              <a:rPr lang="ru-RU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лесной </a:t>
            </a:r>
            <a:r>
              <a:rPr lang="ru-RU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 </a:t>
            </a:r>
            <a:r>
              <a:rPr lang="ru-RU" sz="1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(температура горения от 900 до 1200 градусов)</a:t>
            </a:r>
            <a:endParaRPr lang="ru-RU" sz="1800" dirty="0">
              <a:solidFill>
                <a:schemeClr val="bg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0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44624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лесных пожаров: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://ekogradmoscow.ru/images/Raznoye9/Raznoye10/beikal2/baykal3/5c35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76" y="604103"/>
            <a:ext cx="7571677" cy="5678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107504" y="6357988"/>
            <a:ext cx="9039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Подземный (почвенный)пожар </a:t>
            </a:r>
            <a:r>
              <a:rPr lang="ru-RU" sz="16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(температура горящего торфа  около 600 градусов)</a:t>
            </a:r>
            <a:endParaRPr lang="ru-RU" sz="1600" dirty="0">
              <a:solidFill>
                <a:schemeClr val="bg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25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geltechsolutions.com/fireice/wp-content/uploads/2018/05/pb-120816-western-wildfires-js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452159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66986" y="332656"/>
            <a:ext cx="8481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Особая опасность лесного пожара это близость леса к населенным пунктам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57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PP_SGENE_TXT_Forest Fire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Adjustm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Adjustmen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Adjustme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Adjustmen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Adjustmen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Adjust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Adjust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Adjust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PPP_SGENE_TXT_Forest Fire</Template>
  <TotalTime>139</TotalTime>
  <Words>161</Words>
  <Application>Microsoft Office PowerPoint</Application>
  <PresentationFormat>Экран (4:3)</PresentationFormat>
  <Paragraphs>60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PPP_SGENE_TXT_Forest Fire</vt:lpstr>
      <vt:lpstr>«Противопожарная безопасность  в лесу»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«Противопожарная безопасность  в лесу» </dc:title>
  <dc:creator>User</dc:creator>
  <cp:lastModifiedBy>User</cp:lastModifiedBy>
  <cp:revision>19</cp:revision>
  <dcterms:created xsi:type="dcterms:W3CDTF">2016-02-17T06:22:29Z</dcterms:created>
  <dcterms:modified xsi:type="dcterms:W3CDTF">2020-05-25T04:22:36Z</dcterms:modified>
</cp:coreProperties>
</file>