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3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10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071D-DF78-410A-80DA-F0C5D20B998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D844FA-1255-4F7A-B989-439DB9F60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858788" cy="2677648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Тема: </a:t>
            </a:r>
            <a:r>
              <a:rPr lang="ru-RU" sz="3600" i="1" dirty="0" smtClean="0">
                <a:latin typeface="+mn-lt"/>
              </a:rPr>
              <a:t>«</a:t>
            </a:r>
            <a:r>
              <a:rPr lang="ru-RU" sz="3600" i="1" dirty="0">
                <a:latin typeface="+mn-lt"/>
              </a:rPr>
              <a:t>Начало учебного года - начало нового этапа в жизни детского сада и его воспитанников».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75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86" y="2838734"/>
            <a:ext cx="10031104" cy="1023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r>
              <a:rPr lang="ru-RU" sz="54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54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2347415"/>
            <a:ext cx="11232107" cy="36723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Цели: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rgbClr val="00B050"/>
                </a:solidFill>
              </a:rPr>
              <a:t>1. Расширение </a:t>
            </a:r>
            <a:r>
              <a:rPr lang="ru-RU" sz="2400" i="1" dirty="0">
                <a:solidFill>
                  <a:srgbClr val="00B050"/>
                </a:solidFill>
              </a:rPr>
              <a:t>контакта между педагогами и родителями; </a:t>
            </a:r>
            <a:endParaRPr lang="ru-RU" sz="2400" i="1" dirty="0" smtClean="0">
              <a:solidFill>
                <a:srgbClr val="00B050"/>
              </a:solidFill>
            </a:endParaRPr>
          </a:p>
          <a:p>
            <a:r>
              <a:rPr lang="ru-RU" sz="2400" i="1" dirty="0" smtClean="0">
                <a:solidFill>
                  <a:srgbClr val="00B050"/>
                </a:solidFill>
              </a:rPr>
              <a:t>2. Моделирование </a:t>
            </a:r>
            <a:r>
              <a:rPr lang="ru-RU" sz="2400" i="1" dirty="0">
                <a:solidFill>
                  <a:srgbClr val="00B050"/>
                </a:solidFill>
              </a:rPr>
              <a:t>перспектив взаимодействия на новый учебный </a:t>
            </a:r>
            <a:r>
              <a:rPr lang="ru-RU" sz="2400" i="1" dirty="0" smtClean="0">
                <a:solidFill>
                  <a:srgbClr val="00B050"/>
                </a:solidFill>
              </a:rPr>
              <a:t>год;</a:t>
            </a:r>
          </a:p>
          <a:p>
            <a:r>
              <a:rPr lang="ru-RU" sz="2400" i="1" dirty="0" smtClean="0">
                <a:solidFill>
                  <a:srgbClr val="00B050"/>
                </a:solidFill>
              </a:rPr>
              <a:t>3. Повышение </a:t>
            </a:r>
            <a:r>
              <a:rPr lang="ru-RU" sz="2400" i="1" dirty="0">
                <a:solidFill>
                  <a:srgbClr val="00B050"/>
                </a:solidFill>
              </a:rPr>
              <a:t>педагогической культуры родителей. </a:t>
            </a:r>
            <a:endParaRPr lang="ru-RU" sz="2400" i="1" dirty="0" smtClean="0">
              <a:solidFill>
                <a:srgbClr val="00B050"/>
              </a:solidFill>
            </a:endParaRPr>
          </a:p>
          <a:p>
            <a:r>
              <a:rPr lang="ru-RU" sz="2400" i="1" dirty="0" smtClean="0">
                <a:solidFill>
                  <a:srgbClr val="00B050"/>
                </a:solidFill>
              </a:rPr>
              <a:t>4. Рассмотреть </a:t>
            </a:r>
            <a:r>
              <a:rPr lang="ru-RU" sz="2400" i="1" dirty="0">
                <a:solidFill>
                  <a:srgbClr val="00B050"/>
                </a:solidFill>
              </a:rPr>
              <a:t>возрастные и индивидуальные особенности детей 4-5 лет; познакомить родителей с задачами и особенностями образовательной работы, задачами дошкольного учреждения на новый учебный год; </a:t>
            </a:r>
            <a:endParaRPr lang="ru-RU" sz="2400" i="1" dirty="0" smtClean="0">
              <a:solidFill>
                <a:srgbClr val="00B050"/>
              </a:solidFill>
            </a:endParaRPr>
          </a:p>
          <a:p>
            <a:r>
              <a:rPr lang="ru-RU" sz="2400" i="1" dirty="0" smtClean="0">
                <a:solidFill>
                  <a:srgbClr val="00B050"/>
                </a:solidFill>
              </a:rPr>
              <a:t>5. </a:t>
            </a:r>
            <a:r>
              <a:rPr lang="ru-RU" sz="2400" i="1" dirty="0">
                <a:solidFill>
                  <a:srgbClr val="00B050"/>
                </a:solidFill>
              </a:rPr>
              <a:t>О</a:t>
            </a:r>
            <a:r>
              <a:rPr lang="ru-RU" sz="2400" i="1" dirty="0" smtClean="0">
                <a:solidFill>
                  <a:srgbClr val="00B050"/>
                </a:solidFill>
              </a:rPr>
              <a:t>бновить </a:t>
            </a:r>
            <a:r>
              <a:rPr lang="ru-RU" sz="2400" i="1" dirty="0">
                <a:solidFill>
                  <a:srgbClr val="00B050"/>
                </a:solidFill>
              </a:rPr>
              <a:t>анкетные данные семей </a:t>
            </a:r>
            <a:r>
              <a:rPr lang="ru-RU" sz="2400" i="1" dirty="0" smtClean="0">
                <a:solidFill>
                  <a:srgbClr val="00B050"/>
                </a:solidFill>
              </a:rPr>
              <a:t>воспитанников.</a:t>
            </a:r>
            <a:endParaRPr lang="ru-RU" sz="2400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846161"/>
            <a:ext cx="9608024" cy="9689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Возрастные особенности детей 4-5 лет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2603500"/>
            <a:ext cx="9561525" cy="34163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Стремление к самостоятельности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Этические представления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Страхи как следствие развитого воображения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Отношения со сверстниками 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Активная любознательность 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079" y="900752"/>
            <a:ext cx="8761413" cy="125559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Что должен знать и уметь ребенок в возрасте 4-5 лет</a:t>
            </a:r>
            <a:r>
              <a:rPr lang="ru-RU" sz="3200" i="1" dirty="0" smtClean="0">
                <a:latin typeface="Arial Black" panose="020B0A04020102020204" pitchFamily="34" charset="0"/>
              </a:rPr>
              <a:t/>
            </a:r>
            <a:br>
              <a:rPr lang="ru-RU" sz="3200" i="1" dirty="0" smtClean="0">
                <a:latin typeface="Arial Black" panose="020B0A04020102020204" pitchFamily="34" charset="0"/>
              </a:rPr>
            </a:b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2006221"/>
            <a:ext cx="11150221" cy="458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Речевое развитие: </a:t>
            </a:r>
            <a:endParaRPr lang="ru-RU" b="1" i="1" dirty="0" smtClean="0"/>
          </a:p>
          <a:p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Правильно произносить все </a:t>
            </a:r>
            <a:r>
              <a:rPr lang="ru-RU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звуки </a:t>
            </a:r>
            <a:endParaRPr lang="ru-RU" sz="2400" i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Пересказывать небольшие литературные тексты, составлять рассказ по сюжетной картине</a:t>
            </a:r>
          </a:p>
          <a:p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Употреблять существительные с обобщающим значением: овощи, фрукты, ягоды, животные</a:t>
            </a:r>
          </a:p>
          <a:p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Употреблять предложения с однородными членами</a:t>
            </a:r>
          </a:p>
          <a:p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Воспроизводить содержание художественных произведений с помощью вопросов воспитателя</a:t>
            </a:r>
          </a:p>
          <a:p>
            <a:pPr marL="0" indent="0">
              <a:buNone/>
            </a:pP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18645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Познавательное развитие 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420" y="1678676"/>
            <a:ext cx="10391052" cy="4926840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Считать в пределах 5; </a:t>
            </a:r>
          </a:p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Сравнивать 5 предметов разной длины, высоты;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Узнавать и называть треугольник, отличать его от круга и квадрата;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Различать и называть части суток;</a:t>
            </a:r>
          </a:p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Знать правую и левую руку;</a:t>
            </a:r>
          </a:p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Уметь  вычленять признаки предметов (цвет, форму, величину);</a:t>
            </a:r>
          </a:p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Уметь конструировать из бумаги: сгибать прямоугольный лист бумаги пополам, совмещая стороны и углы;</a:t>
            </a:r>
          </a:p>
          <a:p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Знать предметы мебели, одежды, посуды, некоторые фрукты, транспорт 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Различать и называть части тела животного и человека;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Знать 2-3 вида лесных ягод, грибов (съедобных и несъедобных);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Называть насекомых;</a:t>
            </a:r>
          </a:p>
          <a:p>
            <a:pPr lvl="0"/>
            <a:r>
              <a:rPr lang="ru-RU" sz="21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Иметь представления о домашних животных и их детёнышах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125" y="4967785"/>
            <a:ext cx="2783005" cy="18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77922"/>
            <a:ext cx="8761413" cy="10781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Художественно- эстетическое развитие 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2133600"/>
            <a:ext cx="10876815" cy="3777622"/>
          </a:xfrm>
        </p:spPr>
        <p:txBody>
          <a:bodyPr/>
          <a:lstStyle/>
          <a:p>
            <a:endParaRPr lang="ru-RU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Правильно </a:t>
            </a:r>
            <a:r>
              <a:rPr lang="ru-RU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передавать в рисунке форму, строение предметов, расположение частей,</a:t>
            </a:r>
          </a:p>
          <a:p>
            <a:r>
              <a:rPr lang="ru-RU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Создавать узоры на полосе, квадрате, круге</a:t>
            </a:r>
          </a:p>
          <a:p>
            <a:r>
              <a:rPr lang="ru-RU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Лепить предметы, состоящие из нескольких частей</a:t>
            </a:r>
          </a:p>
          <a:p>
            <a:pPr lvl="0"/>
            <a:r>
              <a:rPr lang="ru-RU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Правильно держать ножницы и действовать ими;</a:t>
            </a:r>
          </a:p>
          <a:p>
            <a:pPr lvl="0"/>
            <a:r>
              <a:rPr lang="ru-RU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Раскладывать и наклеивать предметы, состоящие из отдельных частей.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288" y="4626591"/>
            <a:ext cx="3376744" cy="20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96036"/>
            <a:ext cx="8761413" cy="12282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2603499"/>
            <a:ext cx="9239535" cy="386553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Уметь договариваться  с  детьми, во что играть, кто кем будет в игре;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Использовать  «вежливые» слова;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Иметь  представление о работе своих родителей;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Знать название города, деревни, где живут, улицу;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Соблюдать  элементарные правила организованного поведения в детском саду;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Соблюдать  правила поведения на улице и в транспорте;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Знать правила дорожного движения;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Соблюдать  элементарные правила поведения в природе 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Иметь  представление о значимости труда взрослых;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Бережно относится к тому, что сделано руками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79" y="4536268"/>
            <a:ext cx="2930470" cy="21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Физическое развитие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2133600"/>
            <a:ext cx="10904111" cy="377762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Прыгать на 2-х ногах на месте и с продвижением вперед, прыгать в длину с места не менее 70 см;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Брать, держать, переносить, класть, катать, бросать мяч из-за головы, от груди;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Метать предметы правой и левой рукой;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Лазать по лесенки - стремянке, гимнастической стене;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Ползать, подлезать под натянутую верёвку, перелизать через бревно, лежащее на полу;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Строиться в колонну по одному, парами, в круг, шеренгу;</a:t>
            </a:r>
          </a:p>
          <a:p>
            <a:pPr lvl="0"/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Кататься на двухколёсном велосипеде;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271" y="4615360"/>
            <a:ext cx="2922896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Вам как  его родителям важно знать:</a:t>
            </a:r>
            <a:endParaRPr lang="ru-RU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9667720" cy="3416300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00B050"/>
                </a:solidFill>
                <a:latin typeface="Arial Black" panose="020B0A04020102020204" pitchFamily="34" charset="0"/>
              </a:rPr>
              <a:t>В любой команде очень важны понимание, добрые отношения, взаимопомощь и взаимоуважение. Условиями гармоничных отношений детей и родителей, детей и педагогов, педагогов и родителей является умение уступать друг другу, взаимная терпимость.</a:t>
            </a:r>
          </a:p>
        </p:txBody>
      </p:sp>
    </p:spTree>
    <p:extLst>
      <p:ext uri="{BB962C8B-B14F-4D97-AF65-F5344CB8AC3E}">
        <p14:creationId xmlns:p14="http://schemas.microsoft.com/office/powerpoint/2010/main" val="30220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278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Arial Black</vt:lpstr>
      <vt:lpstr>Century Gothic</vt:lpstr>
      <vt:lpstr>Segoe UI Symbol</vt:lpstr>
      <vt:lpstr>Times New Roman</vt:lpstr>
      <vt:lpstr>Wingdings 3</vt:lpstr>
      <vt:lpstr>Легкий дым</vt:lpstr>
      <vt:lpstr>Тема: «Начало учебного года - начало нового этапа в жизни детского сада и его воспитанников». </vt:lpstr>
      <vt:lpstr>Презентация PowerPoint</vt:lpstr>
      <vt:lpstr>Возрастные особенности детей 4-5 лет</vt:lpstr>
      <vt:lpstr>Что должен знать и уметь ребенок в возрасте 4-5 лет </vt:lpstr>
      <vt:lpstr>Познавательное развитие </vt:lpstr>
      <vt:lpstr>Художественно- эстетическое развитие </vt:lpstr>
      <vt:lpstr>Социально-коммуникативное развитие</vt:lpstr>
      <vt:lpstr>Физическое развитие</vt:lpstr>
      <vt:lpstr>Вам как  его родителям важно знать: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«Начало учебного года - начало нового этапа в жизни детского сада и его воспитанников». </dc:title>
  <dc:creator>Инесса Пачганова</dc:creator>
  <cp:lastModifiedBy>Инесса Пачганова</cp:lastModifiedBy>
  <cp:revision>9</cp:revision>
  <dcterms:created xsi:type="dcterms:W3CDTF">2020-10-25T09:37:06Z</dcterms:created>
  <dcterms:modified xsi:type="dcterms:W3CDTF">2020-10-27T15:25:16Z</dcterms:modified>
</cp:coreProperties>
</file>