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sldIdLst>
    <p:sldId id="269" r:id="rId2"/>
    <p:sldId id="270" r:id="rId3"/>
    <p:sldId id="301" r:id="rId4"/>
    <p:sldId id="272" r:id="rId5"/>
    <p:sldId id="275" r:id="rId6"/>
    <p:sldId id="273" r:id="rId7"/>
    <p:sldId id="281" r:id="rId8"/>
    <p:sldId id="282" r:id="rId9"/>
    <p:sldId id="292" r:id="rId10"/>
    <p:sldId id="286" r:id="rId11"/>
    <p:sldId id="287" r:id="rId12"/>
    <p:sldId id="288" r:id="rId13"/>
    <p:sldId id="302" r:id="rId14"/>
    <p:sldId id="289" r:id="rId15"/>
    <p:sldId id="29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</p:showPr>
  <p:clrMru>
    <a:srgbClr val="CCFF99"/>
    <a:srgbClr val="CCFFCC"/>
    <a:srgbClr val="F8FBD3"/>
    <a:srgbClr val="62139E"/>
    <a:srgbClr val="219797"/>
    <a:srgbClr val="E3CD74"/>
    <a:srgbClr val="0066FF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00" autoAdjust="0"/>
    <p:restoredTop sz="94600" autoAdjust="0"/>
  </p:normalViewPr>
  <p:slideViewPr>
    <p:cSldViewPr>
      <p:cViewPr varScale="1">
        <p:scale>
          <a:sx n="66" d="100"/>
          <a:sy n="66" d="100"/>
        </p:scale>
        <p:origin x="-121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8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8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A5A8627-6E57-4DEF-95D6-7F2FE1B790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84CD2-08A1-4D91-8FCA-EB1862CEE4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C5AF6-D76B-4D16-90C2-0854893EE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4FDAC-A736-4E9F-9D0F-03CA9A52CC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BAC27-1143-4F80-90CE-3009EA44BA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A9B2F-E429-45B8-A413-BFB9A94A2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16F09-93EF-4455-A2E1-DB817A049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884D8-B6DF-4BC8-8E46-E3C3BF0A7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112E4-EF7B-41C7-96CD-D49E4CE46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CEEA9-EA3D-4B0A-8DF3-8501AF13BA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EBEA5-F56E-45BB-B4BC-A169B1874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385D5-A29A-4ED5-837D-3F7BF044D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6F3D4-38BD-4238-8AC4-EF29160C97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9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7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583E1DC-04CA-44EB-A5FA-8A8FD66974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smiles.33b.ru/smile.103008.html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103428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0463" y="306388"/>
            <a:ext cx="7650162" cy="1168400"/>
          </a:xfrm>
        </p:spPr>
        <p:txBody>
          <a:bodyPr anchor="ctr"/>
          <a:lstStyle/>
          <a:p>
            <a:pPr eaLnBrk="1" hangingPunct="1">
              <a:defRPr/>
            </a:pPr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3" name="WordArt 10"/>
          <p:cNvSpPr>
            <a:spLocks noChangeArrowheads="1" noChangeShapeType="1" noTextEdit="1"/>
          </p:cNvSpPr>
          <p:nvPr/>
        </p:nvSpPr>
        <p:spPr bwMode="auto">
          <a:xfrm>
            <a:off x="571472" y="1785926"/>
            <a:ext cx="8135937" cy="207170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CanDown">
              <a:avLst>
                <a:gd name="adj" fmla="val 14287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kern="10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Impact"/>
              </a:rPr>
              <a:t>Психологическая готовность </a:t>
            </a:r>
          </a:p>
          <a:p>
            <a:pPr algn="ctr"/>
            <a:r>
              <a:rPr lang="ru-RU" sz="3200" b="1" kern="10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Impact"/>
              </a:rPr>
              <a:t>Ребёнка </a:t>
            </a:r>
            <a:r>
              <a:rPr lang="ru-RU" sz="3200" b="1" kern="10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Impact"/>
              </a:rPr>
              <a:t> к школе</a:t>
            </a:r>
            <a:r>
              <a:rPr lang="ru-RU" sz="3200" b="1" kern="10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Impact"/>
              </a:rPr>
              <a:t>.</a:t>
            </a:r>
            <a:endParaRPr lang="ru-RU" sz="3200" b="1" kern="10" cap="all" dirty="0" smtClean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Impact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929454" y="5857892"/>
            <a:ext cx="185738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Подготовила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психолог: </a:t>
            </a:r>
            <a:r>
              <a:rPr lang="ru-RU" sz="11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Домашникова.Е.В</a:t>
            </a:r>
            <a:r>
              <a:rPr lang="ru-RU" sz="11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8" name="Picture 25" descr="a29038e3f7639887aea70b1818307af1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4357694"/>
            <a:ext cx="2357454" cy="212090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04950" y="188913"/>
            <a:ext cx="7639050" cy="1439862"/>
          </a:xfrm>
          <a:noFill/>
        </p:spPr>
        <p:txBody>
          <a:bodyPr/>
          <a:lstStyle/>
          <a:p>
            <a:pPr eaLnBrk="1" hangingPunct="1"/>
            <a:r>
              <a:rPr lang="ru-RU" sz="3600" b="1" i="1" smtClean="0"/>
              <a:t>рисование орнамента по клеточкам</a:t>
            </a:r>
          </a:p>
        </p:txBody>
      </p:sp>
      <p:pic>
        <p:nvPicPr>
          <p:cNvPr id="109571" name="Picture 3" descr="r_1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2276475"/>
            <a:ext cx="4294187" cy="2300288"/>
          </a:xfrm>
          <a:noFill/>
        </p:spPr>
      </p:pic>
      <p:pic>
        <p:nvPicPr>
          <p:cNvPr id="109572" name="Picture 4" descr="r_1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87900" y="4005263"/>
            <a:ext cx="4049713" cy="2300287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404813"/>
            <a:ext cx="7567612" cy="1252537"/>
          </a:xfrm>
          <a:noFill/>
        </p:spPr>
        <p:txBody>
          <a:bodyPr/>
          <a:lstStyle/>
          <a:p>
            <a:pPr eaLnBrk="1" hangingPunct="1"/>
            <a:r>
              <a:rPr lang="ru-RU" sz="3600" b="1" i="1" smtClean="0"/>
              <a:t>рисование линий различной формы и сложности</a:t>
            </a:r>
          </a:p>
        </p:txBody>
      </p:sp>
      <p:pic>
        <p:nvPicPr>
          <p:cNvPr id="110595" name="Picture 3" descr="Изображение 0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6825" y="2420938"/>
            <a:ext cx="3411538" cy="4114800"/>
          </a:xfrm>
          <a:noFill/>
        </p:spPr>
      </p:pic>
      <p:pic>
        <p:nvPicPr>
          <p:cNvPr id="110596" name="Picture 4" descr="pic0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00113" y="2636838"/>
            <a:ext cx="3816350" cy="3454400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88913"/>
            <a:ext cx="7793037" cy="1462087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chemeClr val="hlink"/>
                </a:solidFill>
              </a:rPr>
              <a:t>Это важно!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133600"/>
            <a:ext cx="8229600" cy="5111750"/>
          </a:xfrm>
        </p:spPr>
        <p:txBody>
          <a:bodyPr/>
          <a:lstStyle/>
          <a:p>
            <a:pPr eaLnBrk="1" hangingPunct="1"/>
            <a:r>
              <a:rPr lang="ru-RU" sz="2800" dirty="0" smtClean="0"/>
              <a:t>Не учить ребенка читать, а развивать речь, способность различать звуки</a:t>
            </a:r>
          </a:p>
          <a:p>
            <a:pPr eaLnBrk="1" hangingPunct="1"/>
            <a:r>
              <a:rPr lang="ru-RU" sz="2800" dirty="0" smtClean="0"/>
              <a:t>Не учить писать, а развивать мелкую моторику</a:t>
            </a:r>
          </a:p>
          <a:p>
            <a:pPr eaLnBrk="1" hangingPunct="1"/>
            <a:r>
              <a:rPr lang="ru-RU" sz="2800" dirty="0" smtClean="0"/>
              <a:t>Развивать способность ребенка слушать, понимать смысл прочитанного,               уметь пересказывать </a:t>
            </a:r>
          </a:p>
        </p:txBody>
      </p:sp>
      <p:pic>
        <p:nvPicPr>
          <p:cNvPr id="111622" name="Picture 6" descr="ag00293_(p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4652963"/>
            <a:ext cx="196850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  <p:bldP spid="1116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Модель выпускника детского сада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017712"/>
            <a:ext cx="8812244" cy="4840287"/>
          </a:xfrm>
        </p:spPr>
        <p:txBody>
          <a:bodyPr/>
          <a:lstStyle/>
          <a:p>
            <a:r>
              <a:rPr lang="ru-RU" sz="2000" b="1" dirty="0" smtClean="0"/>
              <a:t>физически развитый;</a:t>
            </a:r>
            <a:endParaRPr lang="ru-RU" sz="2000" dirty="0" smtClean="0"/>
          </a:p>
          <a:p>
            <a:r>
              <a:rPr lang="ru-RU" sz="2000" b="1" dirty="0" smtClean="0"/>
              <a:t>любознательный, активный;</a:t>
            </a:r>
          </a:p>
          <a:p>
            <a:r>
              <a:rPr lang="ru-RU" sz="2000" b="1" dirty="0" smtClean="0"/>
              <a:t>эмоционально отзывчивый;</a:t>
            </a:r>
            <a:endParaRPr lang="ru-RU" sz="2000" dirty="0" smtClean="0"/>
          </a:p>
          <a:p>
            <a:r>
              <a:rPr lang="ru-RU" sz="2000" b="1" dirty="0" smtClean="0"/>
              <a:t>овладевший средствами общения и способами взаимодействия со взрослыми и сверстниками;</a:t>
            </a:r>
          </a:p>
          <a:p>
            <a:r>
              <a:rPr lang="ru-RU" sz="2000" b="1" dirty="0" smtClean="0"/>
              <a:t>способный управлять своим поведением и планировать свои действия;</a:t>
            </a:r>
          </a:p>
          <a:p>
            <a:r>
              <a:rPr lang="ru-RU" sz="2000" b="1" dirty="0" smtClean="0"/>
              <a:t>способный решать интеллектуальные и личностные задачи;</a:t>
            </a:r>
          </a:p>
          <a:p>
            <a:r>
              <a:rPr lang="ru-RU" sz="2000" b="1" dirty="0" smtClean="0"/>
              <a:t>имеющий первичные представления о себе, семье, обществе, государстве, мире и природе;</a:t>
            </a:r>
            <a:endParaRPr lang="ru-RU" sz="2000" dirty="0" smtClean="0"/>
          </a:p>
          <a:p>
            <a:r>
              <a:rPr lang="ru-RU" sz="2000" b="1" dirty="0" smtClean="0"/>
              <a:t>овладевший универсальными предпосылками учебной деятельности;</a:t>
            </a:r>
          </a:p>
          <a:p>
            <a:r>
              <a:rPr lang="ru-RU" sz="2000" b="1" dirty="0" smtClean="0"/>
              <a:t>овладевший необходимыми умениями и навыками.</a:t>
            </a:r>
            <a:endParaRPr lang="ru-RU" sz="2000" dirty="0"/>
          </a:p>
        </p:txBody>
      </p:sp>
      <p:pic>
        <p:nvPicPr>
          <p:cNvPr id="1027" name="Picture 3" descr="D:\все мамино\шаблоны\анимашки\ludia-249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1238250" cy="1238250"/>
          </a:xfrm>
          <a:prstGeom prst="rect">
            <a:avLst/>
          </a:prstGeom>
          <a:noFill/>
        </p:spPr>
      </p:pic>
      <p:pic>
        <p:nvPicPr>
          <p:cNvPr id="8" name="Picture 10" descr="doc2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1928802"/>
            <a:ext cx="1944688" cy="14160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Содержимое 2"/>
          <p:cNvSpPr>
            <a:spLocks noGrp="1"/>
          </p:cNvSpPr>
          <p:nvPr>
            <p:ph idx="4294967295"/>
          </p:nvPr>
        </p:nvSpPr>
        <p:spPr>
          <a:xfrm>
            <a:off x="323850" y="115888"/>
            <a:ext cx="8605838" cy="4846637"/>
          </a:xfrm>
        </p:spPr>
        <p:txBody>
          <a:bodyPr/>
          <a:lstStyle/>
          <a:p>
            <a:pPr marL="273050" indent="-273050" algn="ctr" eaLnBrk="1" hangingPunct="1">
              <a:buFont typeface="Wingdings" pitchFamily="2" charset="2"/>
              <a:buNone/>
            </a:pPr>
            <a:r>
              <a:rPr lang="ru-RU" sz="3600" b="1" smtClean="0">
                <a:solidFill>
                  <a:srgbClr val="7030A0"/>
                </a:solidFill>
              </a:rPr>
              <a:t>Ребенок – это чистый лист, который нам предстоит заполнить. </a:t>
            </a:r>
          </a:p>
          <a:p>
            <a:pPr marL="273050" indent="-273050" algn="ctr" eaLnBrk="1" hangingPunct="1">
              <a:buFont typeface="Wingdings" pitchFamily="2" charset="2"/>
              <a:buNone/>
            </a:pPr>
            <a:r>
              <a:rPr lang="ru-RU" sz="3600" b="1" smtClean="0">
                <a:solidFill>
                  <a:srgbClr val="7030A0"/>
                </a:solidFill>
              </a:rPr>
              <a:t>И от того, как мы это будем делать, зависит образ будущей личности.</a:t>
            </a:r>
          </a:p>
        </p:txBody>
      </p:sp>
      <p:pic>
        <p:nvPicPr>
          <p:cNvPr id="27651" name="Picture 2" descr="C:\Documents and Settings\Администратор\Мои документы\Мои рисунки\школа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3644900"/>
            <a:ext cx="4314825" cy="3033713"/>
          </a:xfrm>
          <a:prstGeom prst="rect">
            <a:avLst/>
          </a:prstGeom>
          <a:noFill/>
          <a:ln w="317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2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2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2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01788" y="2106613"/>
            <a:ext cx="6276975" cy="3986212"/>
          </a:xfrm>
        </p:spPr>
        <p:txBody>
          <a:bodyPr/>
          <a:lstStyle/>
          <a:p>
            <a:pPr eaLnBrk="1" hangingPunct="1">
              <a:defRPr/>
            </a:pPr>
            <a:endParaRPr lang="ru-RU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9700" name="Picture 4" descr="1168876570_ya_120107_b"/>
          <p:cNvPicPr>
            <a:picLocks noChangeAspect="1" noChangeArrowheads="1"/>
          </p:cNvPicPr>
          <p:nvPr/>
        </p:nvPicPr>
        <p:blipFill>
          <a:blip r:embed="rId2" cstate="print"/>
          <a:srcRect b="449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69" name="WordArt 5"/>
          <p:cNvSpPr>
            <a:spLocks noChangeArrowheads="1" noChangeShapeType="1" noTextEdit="1"/>
          </p:cNvSpPr>
          <p:nvPr/>
        </p:nvSpPr>
        <p:spPr bwMode="auto">
          <a:xfrm>
            <a:off x="2627313" y="-242888"/>
            <a:ext cx="5688012" cy="2160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4319"/>
              </a:avLst>
            </a:prstTxWarp>
          </a:bodyPr>
          <a:lstStyle/>
          <a:p>
            <a:pPr algn="ctr"/>
            <a:endParaRPr lang="ru-RU" sz="44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/>
            <a:r>
              <a:rPr lang="ru-RU" sz="4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до встречи!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36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42844" y="1928802"/>
            <a:ext cx="8569325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3200" b="1" i="1" dirty="0" smtClean="0"/>
              <a:t>Мотивационная готовность</a:t>
            </a:r>
          </a:p>
          <a:p>
            <a:pPr>
              <a:buBlip>
                <a:blip r:embed="rId2"/>
              </a:buBlip>
            </a:pPr>
            <a:endParaRPr lang="ru-RU" sz="3200" b="1" i="1" dirty="0" smtClean="0"/>
          </a:p>
          <a:p>
            <a:pPr>
              <a:buFontTx/>
              <a:buBlip>
                <a:blip r:embed="rId2"/>
              </a:buBlip>
            </a:pPr>
            <a:r>
              <a:rPr lang="ru-RU" sz="3200" b="1" i="1" dirty="0" smtClean="0"/>
              <a:t>Волевая </a:t>
            </a:r>
            <a:r>
              <a:rPr lang="ru-RU" sz="3200" b="1" i="1" dirty="0"/>
              <a:t>готовность</a:t>
            </a:r>
          </a:p>
          <a:p>
            <a:pPr>
              <a:buFontTx/>
              <a:buBlip>
                <a:blip r:embed="rId2"/>
              </a:buBlip>
            </a:pPr>
            <a:endParaRPr lang="ru-RU" sz="3200" b="1" i="1" dirty="0"/>
          </a:p>
          <a:p>
            <a:pPr>
              <a:buBlip>
                <a:blip r:embed="rId2"/>
              </a:buBlip>
            </a:pPr>
            <a:r>
              <a:rPr lang="ru-RU" sz="3200" b="1" i="1" dirty="0" smtClean="0"/>
              <a:t>Интеллектуальная  готовность</a:t>
            </a:r>
          </a:p>
          <a:p>
            <a:endParaRPr lang="ru-RU" sz="3200" b="1" i="1" dirty="0" smtClean="0"/>
          </a:p>
          <a:p>
            <a:pPr>
              <a:buFontTx/>
              <a:buBlip>
                <a:blip r:embed="rId2"/>
              </a:buBlip>
            </a:pPr>
            <a:r>
              <a:rPr lang="ru-RU" sz="3200" b="1" i="1" dirty="0" smtClean="0"/>
              <a:t>Социальная </a:t>
            </a:r>
            <a:r>
              <a:rPr lang="ru-RU" sz="3200" b="1" i="1" dirty="0"/>
              <a:t>готовность</a:t>
            </a:r>
          </a:p>
          <a:p>
            <a:pPr>
              <a:buFontTx/>
              <a:buBlip>
                <a:blip r:embed="rId2"/>
              </a:buBlip>
            </a:pPr>
            <a:endParaRPr lang="ru-RU" sz="3200" b="1" i="1" dirty="0"/>
          </a:p>
          <a:p>
            <a:endParaRPr lang="ru-RU" sz="3200" b="1" i="1" dirty="0"/>
          </a:p>
          <a:p>
            <a:endParaRPr lang="ru-RU" sz="3200" b="1" i="1" dirty="0"/>
          </a:p>
          <a:p>
            <a:endParaRPr lang="ru-RU" sz="3200" b="1" i="1" dirty="0">
              <a:latin typeface="Arial" charset="0"/>
            </a:endParaRPr>
          </a:p>
          <a:p>
            <a:endParaRPr lang="ru-RU" sz="3200" b="1" i="1" dirty="0">
              <a:latin typeface="Arial" charset="0"/>
            </a:endParaRP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1547813" y="404813"/>
            <a:ext cx="72009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>
                <a:solidFill>
                  <a:schemeClr val="tx2"/>
                </a:solidFill>
              </a:rPr>
              <a:t>Психологическая готовность:</a:t>
            </a:r>
          </a:p>
        </p:txBody>
      </p:sp>
      <p:pic>
        <p:nvPicPr>
          <p:cNvPr id="5" name="Picture 24" descr="bbede0006c530d485ca772fc67e59d7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48" y="3500438"/>
            <a:ext cx="1089025" cy="1814513"/>
          </a:xfrm>
          <a:prstGeom prst="rect">
            <a:avLst/>
          </a:prstGeom>
          <a:noFill/>
        </p:spPr>
      </p:pic>
      <p:pic>
        <p:nvPicPr>
          <p:cNvPr id="6" name="Picture 13" descr="урок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68" y="1785926"/>
            <a:ext cx="1336675" cy="12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09" name="Picture 1" descr="D:\все мамино\шаблоны\Детки\0_62126_23300486_M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00760" y="5000636"/>
            <a:ext cx="971550" cy="1447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/>
              <a:t>Мотивационная готовность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0200" y="1916113"/>
            <a:ext cx="4679950" cy="44656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/>
              <a:t>желание учиться, получать знания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умение слушать учителя и выполнять его задания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определенный уровень развития мышления, памяти, внимания. </a:t>
            </a:r>
          </a:p>
        </p:txBody>
      </p:sp>
      <p:pic>
        <p:nvPicPr>
          <p:cNvPr id="97285" name="Picture 5" descr="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2060575"/>
            <a:ext cx="3049588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260350"/>
            <a:ext cx="7793037" cy="1462088"/>
          </a:xfrm>
        </p:spPr>
        <p:txBody>
          <a:bodyPr/>
          <a:lstStyle/>
          <a:p>
            <a:pPr eaLnBrk="1" hangingPunct="1"/>
            <a:r>
              <a:rPr lang="ru-RU" b="1" i="1" dirty="0" smtClean="0"/>
              <a:t>Волевая готовность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133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600" dirty="0" smtClean="0"/>
              <a:t>умеет ставить цель;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dirty="0" smtClean="0"/>
              <a:t> принимать решения; 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dirty="0" smtClean="0"/>
              <a:t>намечать план действий; 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dirty="0" smtClean="0"/>
              <a:t>принимать усилия для реализации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3600" dirty="0" smtClean="0"/>
              <a:t>    поставленной цели;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dirty="0" smtClean="0"/>
              <a:t>преодолевать препятствия.</a:t>
            </a:r>
          </a:p>
        </p:txBody>
      </p:sp>
      <p:pic>
        <p:nvPicPr>
          <p:cNvPr id="5" name="Picture 4" descr="http://im8-tub.yandex.net/i?id=466128836-16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99002">
            <a:off x="6696402" y="1927164"/>
            <a:ext cx="2041086" cy="16449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6" descr="http://im4-tub.yandex.net/i?id=108184382-08-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04560">
            <a:off x="6881468" y="3959763"/>
            <a:ext cx="1881191" cy="17618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Текст 2"/>
          <p:cNvSpPr>
            <a:spLocks noGrp="1"/>
          </p:cNvSpPr>
          <p:nvPr>
            <p:ph type="body" sz="half" idx="4294967295"/>
          </p:nvPr>
        </p:nvSpPr>
        <p:spPr>
          <a:xfrm>
            <a:off x="214283" y="2781300"/>
            <a:ext cx="4548218" cy="3494088"/>
          </a:xfrm>
        </p:spPr>
        <p:txBody>
          <a:bodyPr/>
          <a:lstStyle/>
          <a:p>
            <a:pPr marL="273050" indent="-273050" eaLnBrk="1" hangingPunct="1">
              <a:buFont typeface="Wingdings" pitchFamily="2" charset="2"/>
              <a:buChar char="§"/>
            </a:pPr>
            <a:r>
              <a:rPr lang="ru-RU" sz="3600" dirty="0" smtClean="0"/>
              <a:t>наличие кругозора</a:t>
            </a:r>
          </a:p>
          <a:p>
            <a:pPr marL="273050" indent="-273050" eaLnBrk="1" hangingPunct="1">
              <a:buFont typeface="Wingdings" pitchFamily="2" charset="2"/>
              <a:buChar char="§"/>
            </a:pPr>
            <a:r>
              <a:rPr lang="ru-RU" sz="3600" dirty="0" smtClean="0"/>
              <a:t>запас конкретных знаний</a:t>
            </a:r>
          </a:p>
          <a:p>
            <a:pPr marL="273050" indent="-273050" eaLnBrk="1" hangingPunct="1">
              <a:buFont typeface="Wingdings" pitchFamily="2" charset="2"/>
              <a:buChar char="§"/>
            </a:pPr>
            <a:r>
              <a:rPr lang="ru-RU" sz="3600" dirty="0" smtClean="0"/>
              <a:t> интерес к знаниям.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1547813" y="333375"/>
            <a:ext cx="7488237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>
                <a:solidFill>
                  <a:schemeClr val="tx2"/>
                </a:solidFill>
              </a:rPr>
              <a:t>Интеллектуальная готовность</a:t>
            </a:r>
          </a:p>
        </p:txBody>
      </p:sp>
      <p:pic>
        <p:nvPicPr>
          <p:cNvPr id="8" name="Picture 4" descr="http://im8-tub.yandex.net/i?id=35723225-08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2071678"/>
            <a:ext cx="2181231" cy="13478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6" descr="http://im4-tub.yandex.net/i?id=378549257-12-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3357562"/>
            <a:ext cx="1785950" cy="16430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" name="Picture 6" descr="http://im0-tub.yandex.net/i?id=356028713-03-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929198"/>
            <a:ext cx="2286006" cy="15716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Социальная готовность </a:t>
            </a:r>
            <a:endParaRPr lang="ru-RU" dirty="0" smtClean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57158" y="2017713"/>
            <a:ext cx="8597930" cy="4114800"/>
          </a:xfrm>
        </p:spPr>
        <p:txBody>
          <a:bodyPr/>
          <a:lstStyle/>
          <a:p>
            <a:r>
              <a:rPr lang="ru-RU" smtClean="0"/>
              <a:t>умение строить отношения с учителем</a:t>
            </a:r>
          </a:p>
          <a:p>
            <a:endParaRPr lang="ru-RU" smtClean="0"/>
          </a:p>
          <a:p>
            <a:r>
              <a:rPr lang="ru-RU" smtClean="0"/>
              <a:t>умение общаться со сверстниками</a:t>
            </a:r>
          </a:p>
          <a:p>
            <a:endParaRPr lang="ru-RU" smtClean="0"/>
          </a:p>
          <a:p>
            <a:r>
              <a:rPr lang="ru-RU" smtClean="0"/>
              <a:t>отношение к себе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WordArt 2"/>
          <p:cNvSpPr>
            <a:spLocks noChangeArrowheads="1" noChangeShapeType="1" noTextEdit="1"/>
          </p:cNvSpPr>
          <p:nvPr/>
        </p:nvSpPr>
        <p:spPr bwMode="auto">
          <a:xfrm>
            <a:off x="1692275" y="1052513"/>
            <a:ext cx="7127875" cy="2376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Рекомендации родителям</a:t>
            </a:r>
          </a:p>
          <a:p>
            <a:pPr algn="ctr"/>
            <a:r>
              <a:rPr lang="ru-RU" sz="3600" kern="10" dirty="0" smtClean="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по подготовке </a:t>
            </a:r>
            <a:r>
              <a:rPr lang="ru-RU" sz="3600" kern="10" dirty="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ребенка</a:t>
            </a:r>
          </a:p>
          <a:p>
            <a:pPr algn="ctr"/>
            <a:r>
              <a:rPr lang="ru-RU" sz="3600" kern="10" dirty="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к </a:t>
            </a:r>
            <a:r>
              <a:rPr lang="ru-RU" sz="3600" kern="10" dirty="0" smtClean="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школе.</a:t>
            </a:r>
            <a:endParaRPr lang="ru-RU" sz="3600" kern="10" dirty="0">
              <a:ln w="2540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104451" name="Picture 3" descr="р2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15150" y="3573463"/>
            <a:ext cx="1844675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3" name="Picture 5" descr="T0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3357563"/>
            <a:ext cx="2449512" cy="244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i="1" dirty="0" smtClean="0"/>
              <a:t>Упражнения, которые помогут подготовить ребенка к школе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133600"/>
            <a:ext cx="82296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>Задачи – головоломки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Мозаика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Назови одним словом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Какая фигура не подходит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Отгадай загадку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Закончи предложение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Четвертый лишний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Скажи наоборот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Что будет, если…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smtClean="0"/>
          </a:p>
        </p:txBody>
      </p:sp>
      <p:pic>
        <p:nvPicPr>
          <p:cNvPr id="105476" name="Picture 4" descr="Книга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2060575"/>
            <a:ext cx="194468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478" name="Picture 24" descr="girl_abou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4076700"/>
            <a:ext cx="1438275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5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5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5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997200"/>
            <a:ext cx="7793037" cy="1462088"/>
          </a:xfrm>
        </p:spPr>
        <p:txBody>
          <a:bodyPr/>
          <a:lstStyle/>
          <a:p>
            <a:pPr eaLnBrk="1" hangingPunct="1"/>
            <a:r>
              <a:rPr lang="ru-RU" b="1" i="1" smtClean="0"/>
              <a:t>Развитие мелкой моторики и графических навыков</a:t>
            </a:r>
          </a:p>
        </p:txBody>
      </p:sp>
      <p:pic>
        <p:nvPicPr>
          <p:cNvPr id="115718" name="Picture 6" descr="ag00217_(p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4076700"/>
            <a:ext cx="2160587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</p:bld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621</TotalTime>
  <Words>286</Words>
  <Application>Microsoft Office PowerPoint</Application>
  <PresentationFormat>Экран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Палитра</vt:lpstr>
      <vt:lpstr> </vt:lpstr>
      <vt:lpstr>Слайд 2</vt:lpstr>
      <vt:lpstr>Мотивационная готовность</vt:lpstr>
      <vt:lpstr>Волевая готовность</vt:lpstr>
      <vt:lpstr>Слайд 5</vt:lpstr>
      <vt:lpstr>Социальная готовность </vt:lpstr>
      <vt:lpstr>Слайд 7</vt:lpstr>
      <vt:lpstr>Упражнения, которые помогут подготовить ребенка к школе</vt:lpstr>
      <vt:lpstr>Развитие мелкой моторики и графических навыков</vt:lpstr>
      <vt:lpstr>рисование орнамента по клеточкам</vt:lpstr>
      <vt:lpstr>рисование линий различной формы и сложности</vt:lpstr>
      <vt:lpstr>Это важно!</vt:lpstr>
      <vt:lpstr>Модель выпускника детского сада</vt:lpstr>
      <vt:lpstr>Слайд 14</vt:lpstr>
      <vt:lpstr>Слайд 15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*</dc:creator>
  <cp:keywords/>
  <dc:description/>
  <cp:lastModifiedBy>admin</cp:lastModifiedBy>
  <cp:revision>43</cp:revision>
  <dcterms:created xsi:type="dcterms:W3CDTF">2008-11-04T09:17:49Z</dcterms:created>
  <dcterms:modified xsi:type="dcterms:W3CDTF">2020-10-08T10:17:06Z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TC010721251049</vt:lpwstr>
  </property>
</Properties>
</file>