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1" r:id="rId12"/>
    <p:sldId id="269" r:id="rId13"/>
    <p:sldId id="270" r:id="rId14"/>
    <p:sldId id="271" r:id="rId15"/>
    <p:sldId id="282" r:id="rId16"/>
    <p:sldId id="283" r:id="rId17"/>
    <p:sldId id="260" r:id="rId18"/>
    <p:sldId id="259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s://detsad17neznaika.ru/wp-content/uploads/2020/11/IMG-f8703329e45ebab1098e9ea16cc0eb6b-V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tsad17neznaika.ru/wp-content/uploads/2020/11/IMG-1bc93f814bb884aa8904f6ec2104306b-V.jpg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hyperlink" Target="https://detsad17neznaika.ru/wp-content/uploads/2020/11/IMG-1c0a4df068664602358bc73e73805eaf-V.jpg" TargetMode="External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437112"/>
            <a:ext cx="1368152" cy="173917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589240"/>
            <a:ext cx="4248472" cy="115212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000" kern="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воспитатель:</a:t>
            </a:r>
          </a:p>
          <a:p>
            <a:pPr>
              <a:spcBef>
                <a:spcPts val="0"/>
              </a:spcBef>
            </a:pPr>
            <a:r>
              <a:rPr lang="ru-RU" sz="2000" kern="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Долгушева</a:t>
            </a:r>
            <a:r>
              <a:rPr lang="ru-RU" sz="2000" kern="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 И.</a:t>
            </a:r>
          </a:p>
          <a:p>
            <a:pPr>
              <a:spcBef>
                <a:spcPts val="0"/>
              </a:spcBef>
            </a:pPr>
            <a:r>
              <a:rPr lang="ru-RU" sz="2000" kern="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Куратор </a:t>
            </a:r>
            <a:r>
              <a:rPr lang="ru-RU" sz="2000" kern="10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воспитатель: </a:t>
            </a:r>
            <a:r>
              <a:rPr lang="ru-RU" sz="2000" kern="1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Ширманова</a:t>
            </a:r>
            <a:r>
              <a:rPr lang="ru-RU" sz="2000" kern="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Н.А</a:t>
            </a:r>
          </a:p>
          <a:p>
            <a:pPr>
              <a:defRPr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907704" y="1196752"/>
            <a:ext cx="6408712" cy="2808311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 тропе экологии»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(старший </a:t>
            </a: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дошкольный возраст)</a:t>
            </a:r>
            <a:endParaRPr lang="ru-RU" sz="3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91758" y="188640"/>
            <a:ext cx="51972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ГОРОДСКОЙ ОКРУГ ГОРОД ХАНТЫ-МАНСИЙСК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-ЮГРЫ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«ДЕТСКИЙ САД №17 «НЕЗНАЙКА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411760" y="1216496"/>
            <a:ext cx="651621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9525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уроки доброты;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95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экологические беседы;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9525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экологические конкурсы,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5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обсуждение и проигрывание ситуаций;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5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волонтеры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Эколята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5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экологических карт;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5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коллекционирование;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5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экологические выставки и экспозиции;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5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экологические музеи;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5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экологические праздники и фестивали;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5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экологические игры (дидактические, имитационные,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игры-моделирование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экосистем; соревновательные, игры-путешествия и т. д.);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5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экологические сказки;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5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видеофильмов, презентаций, слайд-шоу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60648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и методы работы на 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экологической тропе: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220072" y="3356992"/>
            <a:ext cx="881062" cy="50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03848" y="2636912"/>
            <a:ext cx="1162050" cy="474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Забота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860032" y="2060848"/>
            <a:ext cx="1524000" cy="4175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Уважение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020272" y="2636912"/>
            <a:ext cx="1614487" cy="450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2987824" y="3933056"/>
            <a:ext cx="1296144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юбовь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860032" y="4797152"/>
            <a:ext cx="1693863" cy="452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Восприятие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7164288" y="3933056"/>
            <a:ext cx="1320800" cy="439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Терпение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AutoShape 4"/>
          <p:cNvSpPr>
            <a:spLocks noChangeShapeType="1"/>
          </p:cNvSpPr>
          <p:nvPr/>
        </p:nvSpPr>
        <p:spPr bwMode="auto">
          <a:xfrm flipV="1">
            <a:off x="5652120" y="2636912"/>
            <a:ext cx="0" cy="4175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7" name="AutoShape 9"/>
          <p:cNvSpPr>
            <a:spLocks noChangeShapeType="1"/>
          </p:cNvSpPr>
          <p:nvPr/>
        </p:nvSpPr>
        <p:spPr bwMode="auto">
          <a:xfrm flipV="1">
            <a:off x="6228184" y="3068960"/>
            <a:ext cx="620712" cy="225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/>
          <p:cNvSpPr>
            <a:spLocks noChangeShapeType="1"/>
          </p:cNvSpPr>
          <p:nvPr/>
        </p:nvSpPr>
        <p:spPr bwMode="auto">
          <a:xfrm>
            <a:off x="6372200" y="3861048"/>
            <a:ext cx="406400" cy="12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/>
          <p:cNvSpPr>
            <a:spLocks noChangeShapeType="1"/>
          </p:cNvSpPr>
          <p:nvPr/>
        </p:nvSpPr>
        <p:spPr bwMode="auto">
          <a:xfrm>
            <a:off x="5652120" y="4005064"/>
            <a:ext cx="0" cy="565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/>
          <p:cNvSpPr>
            <a:spLocks noChangeShapeType="1"/>
          </p:cNvSpPr>
          <p:nvPr/>
        </p:nvSpPr>
        <p:spPr bwMode="auto">
          <a:xfrm flipH="1">
            <a:off x="4572000" y="3861048"/>
            <a:ext cx="508000" cy="123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5" name="AutoShape 7"/>
          <p:cNvSpPr>
            <a:spLocks noChangeShapeType="1"/>
          </p:cNvSpPr>
          <p:nvPr/>
        </p:nvSpPr>
        <p:spPr bwMode="auto">
          <a:xfrm flipH="1" flipV="1">
            <a:off x="4427984" y="3140968"/>
            <a:ext cx="744537" cy="225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555776" y="836712"/>
            <a:ext cx="6372129" cy="76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Мотивация детей на отношение к природе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67744" y="800999"/>
            <a:ext cx="6624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создания и оформления тропы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95736" y="1423809"/>
            <a:ext cx="676875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tabLst>
                <a:tab pos="228600" algn="l"/>
                <a:tab pos="269875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детальное обследование территории и выделение наиболее интересных объектов;</a:t>
            </a:r>
          </a:p>
          <a:p>
            <a:pPr marL="0" marR="0" lvl="0" indent="95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-  составление картосхемы тропы с нанесением          маршрута и всех ее объектов (в виде кружочков с    цифрами или рисунков-символов; </a:t>
            </a:r>
          </a:p>
          <a:p>
            <a:pPr lvl="1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выбор вместе с детьми «хозяина» тропинки – сказочного персонажа, который будет давать ребятам задания, и приглашать их в гости;</a:t>
            </a:r>
          </a:p>
          <a:p>
            <a:pPr lvl="1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фотографирование объектов (или рисунки) и описание всех точек по схеме, оформленное в виде альбома (паспорта);</a:t>
            </a:r>
          </a:p>
          <a:p>
            <a:pPr lvl="1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изготовление табличек с рисунками, подписями для видовых точек, природоохранных знаков;</a:t>
            </a:r>
          </a:p>
          <a:p>
            <a:pPr lvl="1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составление рекомендаций по использованию объектов тропинки для работы с детьми.</a:t>
            </a:r>
          </a:p>
          <a:p>
            <a:pPr marL="0" marR="0" lvl="0" indent="95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2698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11760" y="116632"/>
          <a:ext cx="6552728" cy="6541249"/>
        </p:xfrm>
        <a:graphic>
          <a:graphicData uri="http://schemas.openxmlformats.org/drawingml/2006/table">
            <a:tbl>
              <a:tblPr/>
              <a:tblGrid>
                <a:gridCol w="655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65" marR="57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</a:t>
                      </a:r>
                      <a:endParaRPr lang="ru-RU" sz="1600" spc="-2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прия</a:t>
                      </a:r>
                      <a:endParaRPr lang="ru-RU" sz="1600" spc="-2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65" marR="57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 мероприятия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65" marR="57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65" marR="57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Растения </a:t>
                      </a: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лечат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7965" marR="57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Познакомить 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детей с лекарственными растениями, дать знания о простейших способах использования некоторых лекарственных растений для лечения, о правилах их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сбора,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развивать экологическое мышление в процессе исследовательской деятельности;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развивать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творческое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воображение,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основываясь на свободном объеме мнениями;  вызывать положительный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настрой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65" marR="57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8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65" marR="57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Зеленая аптека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65" marR="57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Расширять и закреплять знания о лекарственных растениях; развивать умения рационального использования лекарственных растений для здорового образа жизни; учить собирать и сушить лекарственные растения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оздоровительных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мероприятий в холодное время года.</a:t>
                      </a:r>
                    </a:p>
                  </a:txBody>
                  <a:tcPr marL="57965" marR="57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65" marR="57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Птичий городок</a:t>
                      </a:r>
                    </a:p>
                  </a:txBody>
                  <a:tcPr marL="57965" marR="579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Познакомить  детей с разновидностью птиц, научить отличать зимующих и перелетных птиц их значение в природе, воспитывать трудолюбие, доброе отношение к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птицам.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65" marR="57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5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Царство удивительных пеньков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Предоставить возможность для психологической разгрузки и прогулок, знакомить с окружающим миром, показать детям возможность создания условий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второй жизни старых вещей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505149"/>
              </p:ext>
            </p:extLst>
          </p:nvPr>
        </p:nvGraphicFramePr>
        <p:xfrm>
          <a:off x="2267744" y="116631"/>
          <a:ext cx="6696744" cy="6552729"/>
        </p:xfrm>
        <a:graphic>
          <a:graphicData uri="http://schemas.openxmlformats.org/drawingml/2006/table">
            <a:tbl>
              <a:tblPr/>
              <a:tblGrid>
                <a:gridCol w="450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2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56" marR="39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Деревья и кустарники</a:t>
                      </a:r>
                    </a:p>
                  </a:txBody>
                  <a:tcPr marL="39456" marR="39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Закрепить названия деревьев и кустов, их строение, внешние признаки; учить детей различать деревья и кусты по внешним признакам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систематизировать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представления о хвойных и лиственных деревьях; воспитывать бережное отношение к природе.</a:t>
                      </a:r>
                    </a:p>
                  </a:txBody>
                  <a:tcPr marL="39456" marR="39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3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 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56" marR="39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Путешествие  в царство комнатных растений.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56" marR="39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Закрепить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знания названий комнатных растений; продолжать обучать детей описывать растения, отмечая различие и сходство между ними, характерные признаки;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дать сведения о сигнальных признаках неудовлетворенных потребностях; развивать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речь, мышление; поддерживать интерес к комнатным растениям, желание наблюдать и ухаживать за ними.</a:t>
                      </a:r>
                    </a:p>
                  </a:txBody>
                  <a:tcPr marL="39456" marR="39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8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56" marR="39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Уход за растениями</a:t>
                      </a: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56" marR="39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Обобщить представления детей об уходе за комнатными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растениями (полив, удаление пыли, рыхление); развивать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связную монологическую речь через умение рассказывать об особенностях строения растений, о выполнении своих действий с учетом структуры трудового процесса;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познакомить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новым видом ухода за цветами – подкормкой; воспитывать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умение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общаться с природой как живым организмом.</a:t>
                      </a:r>
                    </a:p>
                  </a:txBody>
                  <a:tcPr marL="39456" marR="39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56" marR="39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Чудо огород.</a:t>
                      </a:r>
                    </a:p>
                  </a:txBody>
                  <a:tcPr marL="39456" marR="39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Продолжить  знакомство детей с овощными культурами и способами ухода за ними; вызывать интерес к выращиванию экологически чистых овощных культур; воспитывать трудолюбие.</a:t>
                      </a:r>
                    </a:p>
                  </a:txBody>
                  <a:tcPr marL="39456" marR="39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2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56" marR="39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Экологическая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тропа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56" marR="39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ЭКО- тропы на зеленой территории ДОУ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56" marR="39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081" y="1196752"/>
            <a:ext cx="711585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Приняли участие: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1.Всероссийском конкурсе экологических рисунков 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тему «Мир заповедной природы».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2.Мини - проект по познавательному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экологическому развитию на тему «Воздух».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3.Всероссийский экологический урок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-молодые Защитники природы».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detsad17neznaika.ru/wp-content/uploads/2020/11/IMG-f8703329e45ebab1098e9ea16cc0eb6b-V-1-150x15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37" y="5006692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detsad17neznaika.ru/wp-content/uploads/2020/11/IMG-1c0a4df068664602358bc73e73805eaf-V-150x15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12" y="5006692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etsad17neznaika.ru/wp-content/uploads/2020/11/IMG-1bc93f814bb884aa8904f6ec2104306b-V-150x150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56" y="4987946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\\172.16.2.137\localresource\11 группа ФАНТАЗЕРЫ\Долгушева Н.И\0-02-0a-00bd4248c52d6b92def67ba44e1c8841d3ed515e416b2e8afe8e5ad63627a9b1_1753ab00 - копия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99" y="3192776"/>
            <a:ext cx="1666875" cy="99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\\172.16.2.137\localresource\11 группа ФАНТАЗЕРЫ\Долгушева Н.И\0-02-0a-00dd42c2289471301096cf94976ca7fb4ee91474053e2a6070bf9bc91a90a6f1_dbeef9bd - копия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31" y="3203634"/>
            <a:ext cx="2076450" cy="99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\\172.16.2.137\localresource\БАЛАНДИНА Н.А\ИНФОРМАЦИЯ на САЙТ\гр.11\сайт 11гр +\Ззанятие по экологии Долгушева  +\20210204_10341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35263"/>
            <a:ext cx="1524000" cy="105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42484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31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68407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</a:p>
          <a:p>
            <a:pPr algn="ctr"/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сформировались элементарные знания и представления детей об основах экологического образования; 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создана на территории ДОУ и в группе экологически благоприятная  среда; </a:t>
            </a:r>
          </a:p>
          <a:p>
            <a:pPr lvl="0" algn="ctr"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усовершенствовались: экологические знания и экологическая культура  воспитанников, экологическая компетентность родителей  по теме проекта;</a:t>
            </a:r>
          </a:p>
          <a:p>
            <a:pPr lvl="0" algn="ctr"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вовлечены все члены семьи в реализацию проекта;</a:t>
            </a:r>
          </a:p>
          <a:p>
            <a:pPr lvl="0"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интерес к познанию живого, сильные эмоциональные проявления, радость от общения с животными и растениями.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260648"/>
            <a:ext cx="66247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Захлебный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 Н. На экологической тропе   (опыт экологического воспитания) // Новое в жизни, науке, технике. Серия «Педагогика и психология». – М., 1986. - №5.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Николаева С. Н. Как приобщить ребенка к природе: методический материал для работы с родителями в дошкольных учреждениях /С. Н. Николаева. – М.: Новая школа, 1993.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Николаева С. Н. Методика экологического воспитания детей дошкольного возраста. – М.: 1998.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Николаева С. Н. Создание условий для экологического воспитания детей: методические рекомендации для дошкольных учреждений /С. Н. Николаева. – М.: Новая школа, 1993.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Рыжова Н. А. Экологическое образование в детском саду. /Н. А. Рыжова. – М.: Педагогический университет «Первое сентября», 2006.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</p:txBody>
      </p:sp>
      <p:pic>
        <p:nvPicPr>
          <p:cNvPr id="3076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58886"/>
            <a:ext cx="1440160" cy="183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777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Берегите природу!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0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3059832" y="1772816"/>
            <a:ext cx="5256584" cy="35394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«Охраняйте природу! Она не имеет ни кулака, ни зуба, чтобы защищаться от недругов. Её сокровища вверены нашей совести, справедливости, уму и благородству».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Л. Леонов</a:t>
            </a: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483768" y="548680"/>
            <a:ext cx="644522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Последние десятилетия ознаменовались выраженным интересом к проблемам экологического образования подрастающего поколения.</a:t>
            </a:r>
          </a:p>
          <a:p>
            <a:pPr indent="215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проекте предлагается творческое решение задачи подготовки малышей к пониманию экологических проблем на основе духовно-нравственного отношения к природе через организацию в детском саду экологической тропы.</a:t>
            </a:r>
          </a:p>
          <a:p>
            <a:pPr indent="215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Эффективная работа ДОУ по формированию основ экологической культуры детей и родителей требует грамотного подхода в этом направлении со стороны педагогов детского сада. Важно формировать у детей потребность в самостоятельном изучении природы  </a:t>
            </a:r>
          </a:p>
          <a:p>
            <a:pPr indent="215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важнейших компонентов экологической развивающей среды в детском саду – экологическая тропа, которая позволяет дошкольнику наглядно познакомиться с разнообразными процессами, происходящими в природе, изучить живые объекты в их естественном природном окружении, получить навыки простейших экологических исследований, определить на элементарном уровне местные экологические проблемы и по-своему решить их. </a:t>
            </a:r>
          </a:p>
          <a:p>
            <a:pPr indent="215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Экологическая тропа – это специально разработанный или специально оборудованный маршрут в природу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21590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0"/>
            <a:ext cx="2481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23728" y="1302440"/>
            <a:ext cx="633670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Формировать и развивать у воспитанников элементарные экологические знания и экологическую культуру.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9264" y="210706"/>
            <a:ext cx="615719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расширять и обобщать знания детей о мире природы, как целостной взаимосвязанной системе.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2.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развивать общие познавательные способности ( умение наблюдать, описывать, строить предположения и предлагать способы их проверки, находить причинно - следственные связи).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3.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воспитывать интерес к познанию мира  природы , формировать радость от общения  с животным и растительным миром, формировать  бережное отношение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95736" y="55077"/>
            <a:ext cx="6696744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реализации проекта</a:t>
            </a:r>
          </a:p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- аналитический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(май-август)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ситуации; определение основных его целей: формирование экологического сознания, экологической культуры, добра и милосердия как базисных качеств личности.</a:t>
            </a: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15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– организационный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(август-сентябрь)</a:t>
            </a:r>
            <a:endParaRPr kumimoji="0" lang="ru-RU" sz="2000" i="0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планирование и прогнозирование предстоящей работы,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экологической среды в группе, привлечение родителей к предстоящей творческой работе в инновационном режиме; разработка планов работы с детьми и родителями по формированию экологического образования через проведения экологических акций.</a:t>
            </a: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– итоговый, диагностический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(апрель-май)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тактики последующих педагогических действий на следующий год, обобщение опыта и определение результата практической деятельности педагога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411760" y="2133437"/>
            <a:ext cx="65527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Участники, партнеры проекта: </a:t>
            </a: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-СЮН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и специалисты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ДОУ</a:t>
            </a: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от 6 до 7 лет </a:t>
            </a:r>
          </a:p>
          <a:p>
            <a:pPr marL="0" marR="0" lvl="0" indent="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916832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реализации проекта:  </a:t>
            </a:r>
          </a:p>
          <a:p>
            <a:pPr lvl="0" indent="215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71800" y="1483623"/>
            <a:ext cx="61926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краеведения;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«позитивного центризма»;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научности и доступности понятий;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«спирали»;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междисциплинарности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интеграции содержания.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26876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положенные в основу работы: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5"/>
          <p:cNvSpPr>
            <a:spLocks noChangeArrowheads="1"/>
          </p:cNvSpPr>
          <p:nvPr/>
        </p:nvSpPr>
        <p:spPr bwMode="auto">
          <a:xfrm flipH="1">
            <a:off x="4716016" y="5157192"/>
            <a:ext cx="1944216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Экологическая тропа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987824" y="4293096"/>
            <a:ext cx="1579687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Жужжащий мир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452320" y="2996952"/>
            <a:ext cx="1473324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Цветник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076056" y="2780928"/>
            <a:ext cx="1028700" cy="973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 ДОУ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876256" y="4221088"/>
            <a:ext cx="1800200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Огород овощных культур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948264" y="1628800"/>
            <a:ext cx="1763688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нетронутого леса, луга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843808" y="1628800"/>
            <a:ext cx="1944216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Экологическая тропа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4283968" y="3284984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4427984" y="2348880"/>
            <a:ext cx="558353" cy="354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4644008" y="3789040"/>
            <a:ext cx="414337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300192" y="3212976"/>
            <a:ext cx="790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6228184" y="2420888"/>
            <a:ext cx="473075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300192" y="3789040"/>
            <a:ext cx="473075" cy="463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 flipH="1">
            <a:off x="2195736" y="2708920"/>
            <a:ext cx="2016224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Огород лекарственных трав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AutoShape 1"/>
          <p:cNvSpPr>
            <a:spLocks noChangeShapeType="1"/>
          </p:cNvSpPr>
          <p:nvPr/>
        </p:nvSpPr>
        <p:spPr bwMode="auto">
          <a:xfrm>
            <a:off x="5617513" y="3933057"/>
            <a:ext cx="45719" cy="10081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483768" y="476672"/>
            <a:ext cx="64442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предметно-развивающей среды по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экологическому образованию вне ДОУ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1074</Words>
  <Application>Microsoft Office PowerPoint</Application>
  <PresentationFormat>Экран (4:3)</PresentationFormat>
  <Paragraphs>156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Тема Office</vt:lpstr>
      <vt:lpstr>Проект  «По тропе экологии» (старший  дошкольный возраст)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26</cp:revision>
  <dcterms:created xsi:type="dcterms:W3CDTF">2014-07-24T11:59:25Z</dcterms:created>
  <dcterms:modified xsi:type="dcterms:W3CDTF">2021-03-16T10:00:55Z</dcterms:modified>
</cp:coreProperties>
</file>